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98" r:id="rId7"/>
    <p:sldId id="299" r:id="rId8"/>
    <p:sldId id="297" r:id="rId9"/>
    <p:sldId id="261" r:id="rId10"/>
    <p:sldId id="300" r:id="rId11"/>
    <p:sldId id="301" r:id="rId12"/>
    <p:sldId id="264" r:id="rId13"/>
    <p:sldId id="262" r:id="rId14"/>
    <p:sldId id="265" r:id="rId15"/>
    <p:sldId id="287" r:id="rId16"/>
    <p:sldId id="266" r:id="rId17"/>
    <p:sldId id="302" r:id="rId18"/>
    <p:sldId id="284" r:id="rId19"/>
    <p:sldId id="267" r:id="rId20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C47C2-CE9E-471B-88C5-8FA8C50D3AA5}" v="40" dt="2026-01-22T14:03:28.8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115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ucine  HAMANA" userId="9304277f-9594-439f-8eb5-f5aaa7e26c23" providerId="ADAL" clId="{A18C5F31-D356-4661-AA3F-97A63CE1A673}"/>
    <pc:docChg chg="undo redo custSel addSld delSld modSld sldOrd">
      <pc:chgData name="Houcine  HAMANA" userId="9304277f-9594-439f-8eb5-f5aaa7e26c23" providerId="ADAL" clId="{A18C5F31-D356-4661-AA3F-97A63CE1A673}" dt="2026-01-22T15:13:02.703" v="725" actId="47"/>
      <pc:docMkLst>
        <pc:docMk/>
      </pc:docMkLst>
      <pc:sldChg chg="addSp delSp modSp mod">
        <pc:chgData name="Houcine  HAMANA" userId="9304277f-9594-439f-8eb5-f5aaa7e26c23" providerId="ADAL" clId="{A18C5F31-D356-4661-AA3F-97A63CE1A673}" dt="2026-01-22T14:02:40.375" v="690" actId="1076"/>
        <pc:sldMkLst>
          <pc:docMk/>
          <pc:sldMk cId="0" sldId="257"/>
        </pc:sldMkLst>
        <pc:spChg chg="add mod">
          <ac:chgData name="Houcine  HAMANA" userId="9304277f-9594-439f-8eb5-f5aaa7e26c23" providerId="ADAL" clId="{A18C5F31-D356-4661-AA3F-97A63CE1A673}" dt="2026-01-22T14:02:17.218" v="685" actId="1076"/>
          <ac:spMkLst>
            <pc:docMk/>
            <pc:sldMk cId="0" sldId="257"/>
            <ac:spMk id="20" creationId="{64358DCA-D812-9B80-BF4E-51A7A78B7C88}"/>
          </ac:spMkLst>
        </pc:spChg>
        <pc:graphicFrameChg chg="mod modGraphic">
          <ac:chgData name="Houcine  HAMANA" userId="9304277f-9594-439f-8eb5-f5aaa7e26c23" providerId="ADAL" clId="{A18C5F31-D356-4661-AA3F-97A63CE1A673}" dt="2026-01-22T14:02:05.119" v="680" actId="14734"/>
          <ac:graphicFrameMkLst>
            <pc:docMk/>
            <pc:sldMk cId="0" sldId="257"/>
            <ac:graphicFrameMk id="15" creationId="{00000000-0000-0000-0000-000000000000}"/>
          </ac:graphicFrameMkLst>
        </pc:graphicFrameChg>
        <pc:picChg chg="mod">
          <ac:chgData name="Houcine  HAMANA" userId="9304277f-9594-439f-8eb5-f5aaa7e26c23" providerId="ADAL" clId="{A18C5F31-D356-4661-AA3F-97A63CE1A673}" dt="2026-01-22T14:02:40.375" v="690" actId="1076"/>
          <ac:picMkLst>
            <pc:docMk/>
            <pc:sldMk cId="0" sldId="257"/>
            <ac:picMk id="6" creationId="{00000000-0000-0000-0000-000000000000}"/>
          </ac:picMkLst>
        </pc:picChg>
        <pc:picChg chg="del">
          <ac:chgData name="Houcine  HAMANA" userId="9304277f-9594-439f-8eb5-f5aaa7e26c23" providerId="ADAL" clId="{A18C5F31-D356-4661-AA3F-97A63CE1A673}" dt="2026-01-22T14:01:34.571" v="667" actId="478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Houcine  HAMANA" userId="9304277f-9594-439f-8eb5-f5aaa7e26c23" providerId="ADAL" clId="{A18C5F31-D356-4661-AA3F-97A63CE1A673}" dt="2026-01-22T14:02:21.504" v="686" actId="1076"/>
          <ac:picMkLst>
            <pc:docMk/>
            <pc:sldMk cId="0" sldId="257"/>
            <ac:picMk id="8" creationId="{00000000-0000-0000-0000-000000000000}"/>
          </ac:picMkLst>
        </pc:picChg>
        <pc:picChg chg="del">
          <ac:chgData name="Houcine  HAMANA" userId="9304277f-9594-439f-8eb5-f5aaa7e26c23" providerId="ADAL" clId="{A18C5F31-D356-4661-AA3F-97A63CE1A673}" dt="2026-01-22T14:01:37.327" v="668" actId="478"/>
          <ac:picMkLst>
            <pc:docMk/>
            <pc:sldMk cId="0" sldId="257"/>
            <ac:picMk id="9" creationId="{00000000-0000-0000-0000-000000000000}"/>
          </ac:picMkLst>
        </pc:picChg>
        <pc:picChg chg="mod">
          <ac:chgData name="Houcine  HAMANA" userId="9304277f-9594-439f-8eb5-f5aaa7e26c23" providerId="ADAL" clId="{A18C5F31-D356-4661-AA3F-97A63CE1A673}" dt="2026-01-22T14:02:25.610" v="687" actId="1076"/>
          <ac:picMkLst>
            <pc:docMk/>
            <pc:sldMk cId="0" sldId="257"/>
            <ac:picMk id="10" creationId="{00000000-0000-0000-0000-000000000000}"/>
          </ac:picMkLst>
        </pc:picChg>
        <pc:picChg chg="del">
          <ac:chgData name="Houcine  HAMANA" userId="9304277f-9594-439f-8eb5-f5aaa7e26c23" providerId="ADAL" clId="{A18C5F31-D356-4661-AA3F-97A63CE1A673}" dt="2026-01-22T14:01:43.482" v="670" actId="478"/>
          <ac:picMkLst>
            <pc:docMk/>
            <pc:sldMk cId="0" sldId="257"/>
            <ac:picMk id="11" creationId="{00000000-0000-0000-0000-000000000000}"/>
          </ac:picMkLst>
        </pc:picChg>
        <pc:picChg chg="mod">
          <ac:chgData name="Houcine  HAMANA" userId="9304277f-9594-439f-8eb5-f5aaa7e26c23" providerId="ADAL" clId="{A18C5F31-D356-4661-AA3F-97A63CE1A673}" dt="2026-01-22T14:02:32.734" v="689" actId="1076"/>
          <ac:picMkLst>
            <pc:docMk/>
            <pc:sldMk cId="0" sldId="257"/>
            <ac:picMk id="12" creationId="{00000000-0000-0000-0000-000000000000}"/>
          </ac:picMkLst>
        </pc:picChg>
        <pc:picChg chg="del">
          <ac:chgData name="Houcine  HAMANA" userId="9304277f-9594-439f-8eb5-f5aaa7e26c23" providerId="ADAL" clId="{A18C5F31-D356-4661-AA3F-97A63CE1A673}" dt="2026-01-22T14:01:47.703" v="672" actId="478"/>
          <ac:picMkLst>
            <pc:docMk/>
            <pc:sldMk cId="0" sldId="257"/>
            <ac:picMk id="13" creationId="{00000000-0000-0000-0000-000000000000}"/>
          </ac:picMkLst>
        </pc:picChg>
        <pc:picChg chg="add del">
          <ac:chgData name="Houcine  HAMANA" userId="9304277f-9594-439f-8eb5-f5aaa7e26c23" providerId="ADAL" clId="{A18C5F31-D356-4661-AA3F-97A63CE1A673}" dt="2026-01-22T14:02:10.197" v="683" actId="478"/>
          <ac:picMkLst>
            <pc:docMk/>
            <pc:sldMk cId="0" sldId="257"/>
            <ac:picMk id="14" creationId="{00000000-0000-0000-0000-000000000000}"/>
          </ac:picMkLst>
        </pc:picChg>
      </pc:sldChg>
      <pc:sldChg chg="modSp mod">
        <pc:chgData name="Houcine  HAMANA" userId="9304277f-9594-439f-8eb5-f5aaa7e26c23" providerId="ADAL" clId="{A18C5F31-D356-4661-AA3F-97A63CE1A673}" dt="2026-01-22T10:34:09.791" v="243" actId="12"/>
        <pc:sldMkLst>
          <pc:docMk/>
          <pc:sldMk cId="0" sldId="260"/>
        </pc:sldMkLst>
        <pc:spChg chg="mod">
          <ac:chgData name="Houcine  HAMANA" userId="9304277f-9594-439f-8eb5-f5aaa7e26c23" providerId="ADAL" clId="{A18C5F31-D356-4661-AA3F-97A63CE1A673}" dt="2026-01-22T10:30:11.920" v="213"/>
          <ac:spMkLst>
            <pc:docMk/>
            <pc:sldMk cId="0" sldId="260"/>
            <ac:spMk id="4" creationId="{00000000-0000-0000-0000-000000000000}"/>
          </ac:spMkLst>
        </pc:spChg>
        <pc:spChg chg="mod">
          <ac:chgData name="Houcine  HAMANA" userId="9304277f-9594-439f-8eb5-f5aaa7e26c23" providerId="ADAL" clId="{A18C5F31-D356-4661-AA3F-97A63CE1A673}" dt="2026-01-22T10:34:09.791" v="243" actId="12"/>
          <ac:spMkLst>
            <pc:docMk/>
            <pc:sldMk cId="0" sldId="260"/>
            <ac:spMk id="6" creationId="{00000000-0000-0000-0000-000000000000}"/>
          </ac:spMkLst>
        </pc:spChg>
      </pc:sldChg>
      <pc:sldChg chg="ord">
        <pc:chgData name="Houcine  HAMANA" userId="9304277f-9594-439f-8eb5-f5aaa7e26c23" providerId="ADAL" clId="{A18C5F31-D356-4661-AA3F-97A63CE1A673}" dt="2026-01-22T11:07:01.429" v="313"/>
        <pc:sldMkLst>
          <pc:docMk/>
          <pc:sldMk cId="0" sldId="264"/>
        </pc:sldMkLst>
      </pc:sldChg>
      <pc:sldChg chg="ord">
        <pc:chgData name="Houcine  HAMANA" userId="9304277f-9594-439f-8eb5-f5aaa7e26c23" providerId="ADAL" clId="{A18C5F31-D356-4661-AA3F-97A63CE1A673}" dt="2026-01-22T11:46:07.351" v="611"/>
        <pc:sldMkLst>
          <pc:docMk/>
          <pc:sldMk cId="0" sldId="266"/>
        </pc:sldMkLst>
      </pc:sldChg>
      <pc:sldChg chg="ord">
        <pc:chgData name="Houcine  HAMANA" userId="9304277f-9594-439f-8eb5-f5aaa7e26c23" providerId="ADAL" clId="{A18C5F31-D356-4661-AA3F-97A63CE1A673}" dt="2026-01-22T11:45:41.319" v="607"/>
        <pc:sldMkLst>
          <pc:docMk/>
          <pc:sldMk cId="0" sldId="267"/>
        </pc:sldMkLst>
      </pc:sldChg>
      <pc:sldChg chg="del">
        <pc:chgData name="Houcine  HAMANA" userId="9304277f-9594-439f-8eb5-f5aaa7e26c23" providerId="ADAL" clId="{A18C5F31-D356-4661-AA3F-97A63CE1A673}" dt="2026-01-22T15:12:41.652" v="699" actId="47"/>
        <pc:sldMkLst>
          <pc:docMk/>
          <pc:sldMk cId="0" sldId="268"/>
        </pc:sldMkLst>
      </pc:sldChg>
      <pc:sldChg chg="del">
        <pc:chgData name="Houcine  HAMANA" userId="9304277f-9594-439f-8eb5-f5aaa7e26c23" providerId="ADAL" clId="{A18C5F31-D356-4661-AA3F-97A63CE1A673}" dt="2026-01-22T15:13:02.703" v="725" actId="47"/>
        <pc:sldMkLst>
          <pc:docMk/>
          <pc:sldMk cId="0" sldId="269"/>
        </pc:sldMkLst>
      </pc:sldChg>
      <pc:sldChg chg="del">
        <pc:chgData name="Houcine  HAMANA" userId="9304277f-9594-439f-8eb5-f5aaa7e26c23" providerId="ADAL" clId="{A18C5F31-D356-4661-AA3F-97A63CE1A673}" dt="2026-01-22T15:12:47.222" v="702" actId="47"/>
        <pc:sldMkLst>
          <pc:docMk/>
          <pc:sldMk cId="0" sldId="270"/>
        </pc:sldMkLst>
      </pc:sldChg>
      <pc:sldChg chg="del">
        <pc:chgData name="Houcine  HAMANA" userId="9304277f-9594-439f-8eb5-f5aaa7e26c23" providerId="ADAL" clId="{A18C5F31-D356-4661-AA3F-97A63CE1A673}" dt="2026-01-22T15:12:59.207" v="721" actId="47"/>
        <pc:sldMkLst>
          <pc:docMk/>
          <pc:sldMk cId="0" sldId="271"/>
        </pc:sldMkLst>
      </pc:sldChg>
      <pc:sldChg chg="del">
        <pc:chgData name="Houcine  HAMANA" userId="9304277f-9594-439f-8eb5-f5aaa7e26c23" providerId="ADAL" clId="{A18C5F31-D356-4661-AA3F-97A63CE1A673}" dt="2026-01-22T15:12:57.489" v="717" actId="47"/>
        <pc:sldMkLst>
          <pc:docMk/>
          <pc:sldMk cId="0" sldId="272"/>
        </pc:sldMkLst>
      </pc:sldChg>
      <pc:sldChg chg="del">
        <pc:chgData name="Houcine  HAMANA" userId="9304277f-9594-439f-8eb5-f5aaa7e26c23" providerId="ADAL" clId="{A18C5F31-D356-4661-AA3F-97A63CE1A673}" dt="2026-01-22T15:12:57.461" v="716" actId="47"/>
        <pc:sldMkLst>
          <pc:docMk/>
          <pc:sldMk cId="0" sldId="273"/>
        </pc:sldMkLst>
      </pc:sldChg>
      <pc:sldChg chg="del">
        <pc:chgData name="Houcine  HAMANA" userId="9304277f-9594-439f-8eb5-f5aaa7e26c23" providerId="ADAL" clId="{A18C5F31-D356-4661-AA3F-97A63CE1A673}" dt="2026-01-22T15:12:57.425" v="715" actId="47"/>
        <pc:sldMkLst>
          <pc:docMk/>
          <pc:sldMk cId="0" sldId="274"/>
        </pc:sldMkLst>
      </pc:sldChg>
      <pc:sldChg chg="del">
        <pc:chgData name="Houcine  HAMANA" userId="9304277f-9594-439f-8eb5-f5aaa7e26c23" providerId="ADAL" clId="{A18C5F31-D356-4661-AA3F-97A63CE1A673}" dt="2026-01-22T15:12:57.396" v="714" actId="47"/>
        <pc:sldMkLst>
          <pc:docMk/>
          <pc:sldMk cId="0" sldId="275"/>
        </pc:sldMkLst>
      </pc:sldChg>
      <pc:sldChg chg="del">
        <pc:chgData name="Houcine  HAMANA" userId="9304277f-9594-439f-8eb5-f5aaa7e26c23" providerId="ADAL" clId="{A18C5F31-D356-4661-AA3F-97A63CE1A673}" dt="2026-01-22T15:12:57.367" v="713" actId="47"/>
        <pc:sldMkLst>
          <pc:docMk/>
          <pc:sldMk cId="0" sldId="276"/>
        </pc:sldMkLst>
      </pc:sldChg>
      <pc:sldChg chg="del">
        <pc:chgData name="Houcine  HAMANA" userId="9304277f-9594-439f-8eb5-f5aaa7e26c23" providerId="ADAL" clId="{A18C5F31-D356-4661-AA3F-97A63CE1A673}" dt="2026-01-22T15:12:57.341" v="712" actId="47"/>
        <pc:sldMkLst>
          <pc:docMk/>
          <pc:sldMk cId="0" sldId="277"/>
        </pc:sldMkLst>
      </pc:sldChg>
      <pc:sldChg chg="del">
        <pc:chgData name="Houcine  HAMANA" userId="9304277f-9594-439f-8eb5-f5aaa7e26c23" providerId="ADAL" clId="{A18C5F31-D356-4661-AA3F-97A63CE1A673}" dt="2026-01-22T15:12:57.302" v="711" actId="47"/>
        <pc:sldMkLst>
          <pc:docMk/>
          <pc:sldMk cId="0" sldId="278"/>
        </pc:sldMkLst>
      </pc:sldChg>
      <pc:sldChg chg="del">
        <pc:chgData name="Houcine  HAMANA" userId="9304277f-9594-439f-8eb5-f5aaa7e26c23" providerId="ADAL" clId="{A18C5F31-D356-4661-AA3F-97A63CE1A673}" dt="2026-01-22T15:12:56.784" v="710" actId="47"/>
        <pc:sldMkLst>
          <pc:docMk/>
          <pc:sldMk cId="0" sldId="279"/>
        </pc:sldMkLst>
      </pc:sldChg>
      <pc:sldChg chg="del">
        <pc:chgData name="Houcine  HAMANA" userId="9304277f-9594-439f-8eb5-f5aaa7e26c23" providerId="ADAL" clId="{A18C5F31-D356-4661-AA3F-97A63CE1A673}" dt="2026-01-22T15:12:56.590" v="709" actId="47"/>
        <pc:sldMkLst>
          <pc:docMk/>
          <pc:sldMk cId="0" sldId="280"/>
        </pc:sldMkLst>
      </pc:sldChg>
      <pc:sldChg chg="del">
        <pc:chgData name="Houcine  HAMANA" userId="9304277f-9594-439f-8eb5-f5aaa7e26c23" providerId="ADAL" clId="{A18C5F31-D356-4661-AA3F-97A63CE1A673}" dt="2026-01-22T15:12:56.314" v="708" actId="47"/>
        <pc:sldMkLst>
          <pc:docMk/>
          <pc:sldMk cId="0" sldId="281"/>
        </pc:sldMkLst>
      </pc:sldChg>
      <pc:sldChg chg="del">
        <pc:chgData name="Houcine  HAMANA" userId="9304277f-9594-439f-8eb5-f5aaa7e26c23" providerId="ADAL" clId="{A18C5F31-D356-4661-AA3F-97A63CE1A673}" dt="2026-01-22T15:12:55.898" v="707" actId="47"/>
        <pc:sldMkLst>
          <pc:docMk/>
          <pc:sldMk cId="0" sldId="282"/>
        </pc:sldMkLst>
      </pc:sldChg>
      <pc:sldChg chg="del">
        <pc:chgData name="Houcine  HAMANA" userId="9304277f-9594-439f-8eb5-f5aaa7e26c23" providerId="ADAL" clId="{A18C5F31-D356-4661-AA3F-97A63CE1A673}" dt="2026-01-22T15:12:55.593" v="706" actId="47"/>
        <pc:sldMkLst>
          <pc:docMk/>
          <pc:sldMk cId="0" sldId="283"/>
        </pc:sldMkLst>
      </pc:sldChg>
      <pc:sldChg chg="modSp mod ord">
        <pc:chgData name="Houcine  HAMANA" userId="9304277f-9594-439f-8eb5-f5aaa7e26c23" providerId="ADAL" clId="{A18C5F31-D356-4661-AA3F-97A63CE1A673}" dt="2026-01-22T13:57:15.334" v="613"/>
        <pc:sldMkLst>
          <pc:docMk/>
          <pc:sldMk cId="0" sldId="284"/>
        </pc:sldMkLst>
        <pc:spChg chg="mod">
          <ac:chgData name="Houcine  HAMANA" userId="9304277f-9594-439f-8eb5-f5aaa7e26c23" providerId="ADAL" clId="{A18C5F31-D356-4661-AA3F-97A63CE1A673}" dt="2026-01-22T11:40:09.570" v="578" actId="20577"/>
          <ac:spMkLst>
            <pc:docMk/>
            <pc:sldMk cId="0" sldId="284"/>
            <ac:spMk id="5" creationId="{00000000-0000-0000-0000-000000000000}"/>
          </ac:spMkLst>
        </pc:spChg>
        <pc:spChg chg="mod">
          <ac:chgData name="Houcine  HAMANA" userId="9304277f-9594-439f-8eb5-f5aaa7e26c23" providerId="ADAL" clId="{A18C5F31-D356-4661-AA3F-97A63CE1A673}" dt="2026-01-22T11:40:18.296" v="580" actId="14100"/>
          <ac:spMkLst>
            <pc:docMk/>
            <pc:sldMk cId="0" sldId="284"/>
            <ac:spMk id="6" creationId="{00000000-0000-0000-0000-000000000000}"/>
          </ac:spMkLst>
        </pc:spChg>
        <pc:spChg chg="mod">
          <ac:chgData name="Houcine  HAMANA" userId="9304277f-9594-439f-8eb5-f5aaa7e26c23" providerId="ADAL" clId="{A18C5F31-D356-4661-AA3F-97A63CE1A673}" dt="2026-01-22T11:40:45.411" v="589" actId="113"/>
          <ac:spMkLst>
            <pc:docMk/>
            <pc:sldMk cId="0" sldId="284"/>
            <ac:spMk id="7" creationId="{00000000-0000-0000-0000-000000000000}"/>
          </ac:spMkLst>
        </pc:spChg>
        <pc:spChg chg="mod">
          <ac:chgData name="Houcine  HAMANA" userId="9304277f-9594-439f-8eb5-f5aaa7e26c23" providerId="ADAL" clId="{A18C5F31-D356-4661-AA3F-97A63CE1A673}" dt="2026-01-22T11:45:27.749" v="605" actId="179"/>
          <ac:spMkLst>
            <pc:docMk/>
            <pc:sldMk cId="0" sldId="284"/>
            <ac:spMk id="9" creationId="{00000000-0000-0000-0000-000000000000}"/>
          </ac:spMkLst>
        </pc:spChg>
      </pc:sldChg>
      <pc:sldChg chg="del">
        <pc:chgData name="Houcine  HAMANA" userId="9304277f-9594-439f-8eb5-f5aaa7e26c23" providerId="ADAL" clId="{A18C5F31-D356-4661-AA3F-97A63CE1A673}" dt="2026-01-22T15:12:53.704" v="703" actId="47"/>
        <pc:sldMkLst>
          <pc:docMk/>
          <pc:sldMk cId="0" sldId="285"/>
        </pc:sldMkLst>
      </pc:sldChg>
      <pc:sldChg chg="del">
        <pc:chgData name="Houcine  HAMANA" userId="9304277f-9594-439f-8eb5-f5aaa7e26c23" providerId="ADAL" clId="{A18C5F31-D356-4661-AA3F-97A63CE1A673}" dt="2026-01-22T15:12:54.385" v="704" actId="47"/>
        <pc:sldMkLst>
          <pc:docMk/>
          <pc:sldMk cId="0" sldId="286"/>
        </pc:sldMkLst>
      </pc:sldChg>
      <pc:sldChg chg="del">
        <pc:chgData name="Houcine  HAMANA" userId="9304277f-9594-439f-8eb5-f5aaa7e26c23" providerId="ADAL" clId="{A18C5F31-D356-4661-AA3F-97A63CE1A673}" dt="2026-01-22T15:12:43.856" v="700" actId="47"/>
        <pc:sldMkLst>
          <pc:docMk/>
          <pc:sldMk cId="2533076180" sldId="288"/>
        </pc:sldMkLst>
      </pc:sldChg>
      <pc:sldChg chg="del">
        <pc:chgData name="Houcine  HAMANA" userId="9304277f-9594-439f-8eb5-f5aaa7e26c23" providerId="ADAL" clId="{A18C5F31-D356-4661-AA3F-97A63CE1A673}" dt="2026-01-22T15:12:55.193" v="705" actId="47"/>
        <pc:sldMkLst>
          <pc:docMk/>
          <pc:sldMk cId="3199082275" sldId="289"/>
        </pc:sldMkLst>
      </pc:sldChg>
      <pc:sldChg chg="del">
        <pc:chgData name="Houcine  HAMANA" userId="9304277f-9594-439f-8eb5-f5aaa7e26c23" providerId="ADAL" clId="{A18C5F31-D356-4661-AA3F-97A63CE1A673}" dt="2026-01-22T15:12:46.489" v="701" actId="47"/>
        <pc:sldMkLst>
          <pc:docMk/>
          <pc:sldMk cId="737843388" sldId="290"/>
        </pc:sldMkLst>
      </pc:sldChg>
      <pc:sldChg chg="del">
        <pc:chgData name="Houcine  HAMANA" userId="9304277f-9594-439f-8eb5-f5aaa7e26c23" providerId="ADAL" clId="{A18C5F31-D356-4661-AA3F-97A63CE1A673}" dt="2026-01-22T15:12:59.727" v="724" actId="47"/>
        <pc:sldMkLst>
          <pc:docMk/>
          <pc:sldMk cId="1807776402" sldId="291"/>
        </pc:sldMkLst>
      </pc:sldChg>
      <pc:sldChg chg="del">
        <pc:chgData name="Houcine  HAMANA" userId="9304277f-9594-439f-8eb5-f5aaa7e26c23" providerId="ADAL" clId="{A18C5F31-D356-4661-AA3F-97A63CE1A673}" dt="2026-01-22T15:12:59.552" v="723" actId="47"/>
        <pc:sldMkLst>
          <pc:docMk/>
          <pc:sldMk cId="1962556277" sldId="292"/>
        </pc:sldMkLst>
      </pc:sldChg>
      <pc:sldChg chg="del">
        <pc:chgData name="Houcine  HAMANA" userId="9304277f-9594-439f-8eb5-f5aaa7e26c23" providerId="ADAL" clId="{A18C5F31-D356-4661-AA3F-97A63CE1A673}" dt="2026-01-22T15:12:59.376" v="722" actId="47"/>
        <pc:sldMkLst>
          <pc:docMk/>
          <pc:sldMk cId="3136456040" sldId="293"/>
        </pc:sldMkLst>
      </pc:sldChg>
      <pc:sldChg chg="del">
        <pc:chgData name="Houcine  HAMANA" userId="9304277f-9594-439f-8eb5-f5aaa7e26c23" providerId="ADAL" clId="{A18C5F31-D356-4661-AA3F-97A63CE1A673}" dt="2026-01-22T15:12:59.019" v="720" actId="47"/>
        <pc:sldMkLst>
          <pc:docMk/>
          <pc:sldMk cId="1101573259" sldId="294"/>
        </pc:sldMkLst>
      </pc:sldChg>
      <pc:sldChg chg="del">
        <pc:chgData name="Houcine  HAMANA" userId="9304277f-9594-439f-8eb5-f5aaa7e26c23" providerId="ADAL" clId="{A18C5F31-D356-4661-AA3F-97A63CE1A673}" dt="2026-01-22T15:12:58.839" v="719" actId="47"/>
        <pc:sldMkLst>
          <pc:docMk/>
          <pc:sldMk cId="1939922447" sldId="295"/>
        </pc:sldMkLst>
      </pc:sldChg>
      <pc:sldChg chg="del">
        <pc:chgData name="Houcine  HAMANA" userId="9304277f-9594-439f-8eb5-f5aaa7e26c23" providerId="ADAL" clId="{A18C5F31-D356-4661-AA3F-97A63CE1A673}" dt="2026-01-22T15:12:57.520" v="718" actId="47"/>
        <pc:sldMkLst>
          <pc:docMk/>
          <pc:sldMk cId="320135862" sldId="296"/>
        </pc:sldMkLst>
      </pc:sldChg>
      <pc:sldChg chg="addSp delSp modSp add mod ord">
        <pc:chgData name="Houcine  HAMANA" userId="9304277f-9594-439f-8eb5-f5aaa7e26c23" providerId="ADAL" clId="{A18C5F31-D356-4661-AA3F-97A63CE1A673}" dt="2026-01-22T10:55:28.331" v="286"/>
        <pc:sldMkLst>
          <pc:docMk/>
          <pc:sldMk cId="4017390006" sldId="297"/>
        </pc:sldMkLst>
        <pc:spChg chg="mod">
          <ac:chgData name="Houcine  HAMANA" userId="9304277f-9594-439f-8eb5-f5aaa7e26c23" providerId="ADAL" clId="{A18C5F31-D356-4661-AA3F-97A63CE1A673}" dt="2026-01-22T10:44:36.712" v="276" actId="20577"/>
          <ac:spMkLst>
            <pc:docMk/>
            <pc:sldMk cId="4017390006" sldId="297"/>
            <ac:spMk id="4" creationId="{43ABB7CF-9E33-0699-9939-2745F5CB4DB5}"/>
          </ac:spMkLst>
        </pc:spChg>
        <pc:spChg chg="del mod">
          <ac:chgData name="Houcine  HAMANA" userId="9304277f-9594-439f-8eb5-f5aaa7e26c23" providerId="ADAL" clId="{A18C5F31-D356-4661-AA3F-97A63CE1A673}" dt="2026-01-22T10:48:49.535" v="278" actId="478"/>
          <ac:spMkLst>
            <pc:docMk/>
            <pc:sldMk cId="4017390006" sldId="297"/>
            <ac:spMk id="6" creationId="{E026D99C-E61D-1469-A8B0-51A48C23A053}"/>
          </ac:spMkLst>
        </pc:spChg>
        <pc:picChg chg="add mod">
          <ac:chgData name="Houcine  HAMANA" userId="9304277f-9594-439f-8eb5-f5aaa7e26c23" providerId="ADAL" clId="{A18C5F31-D356-4661-AA3F-97A63CE1A673}" dt="2026-01-22T10:49:09.862" v="284" actId="1076"/>
          <ac:picMkLst>
            <pc:docMk/>
            <pc:sldMk cId="4017390006" sldId="297"/>
            <ac:picMk id="11" creationId="{D7AFF997-0836-3AA9-A32F-696438613B35}"/>
          </ac:picMkLst>
        </pc:picChg>
      </pc:sldChg>
      <pc:sldChg chg="modSp add mod">
        <pc:chgData name="Houcine  HAMANA" userId="9304277f-9594-439f-8eb5-f5aaa7e26c23" providerId="ADAL" clId="{A18C5F31-D356-4661-AA3F-97A63CE1A673}" dt="2026-01-22T10:36:13.860" v="263" actId="404"/>
        <pc:sldMkLst>
          <pc:docMk/>
          <pc:sldMk cId="2695445842" sldId="298"/>
        </pc:sldMkLst>
        <pc:spChg chg="mod">
          <ac:chgData name="Houcine  HAMANA" userId="9304277f-9594-439f-8eb5-f5aaa7e26c23" providerId="ADAL" clId="{A18C5F31-D356-4661-AA3F-97A63CE1A673}" dt="2026-01-22T10:36:13.860" v="263" actId="404"/>
          <ac:spMkLst>
            <pc:docMk/>
            <pc:sldMk cId="2695445842" sldId="298"/>
            <ac:spMk id="6" creationId="{FF67AA19-83EC-6630-8D53-C61A636EEF9E}"/>
          </ac:spMkLst>
        </pc:spChg>
      </pc:sldChg>
      <pc:sldChg chg="modSp add mod">
        <pc:chgData name="Houcine  HAMANA" userId="9304277f-9594-439f-8eb5-f5aaa7e26c23" providerId="ADAL" clId="{A18C5F31-D356-4661-AA3F-97A63CE1A673}" dt="2026-01-22T14:03:52.574" v="698" actId="20577"/>
        <pc:sldMkLst>
          <pc:docMk/>
          <pc:sldMk cId="1492588315" sldId="299"/>
        </pc:sldMkLst>
        <pc:spChg chg="mod">
          <ac:chgData name="Houcine  HAMANA" userId="9304277f-9594-439f-8eb5-f5aaa7e26c23" providerId="ADAL" clId="{A18C5F31-D356-4661-AA3F-97A63CE1A673}" dt="2026-01-22T14:03:52.574" v="698" actId="20577"/>
          <ac:spMkLst>
            <pc:docMk/>
            <pc:sldMk cId="1492588315" sldId="299"/>
            <ac:spMk id="6" creationId="{8455B330-42BD-5113-3996-8E6F1A8D75BB}"/>
          </ac:spMkLst>
        </pc:spChg>
      </pc:sldChg>
      <pc:sldChg chg="addSp delSp modSp add mod ord">
        <pc:chgData name="Houcine  HAMANA" userId="9304277f-9594-439f-8eb5-f5aaa7e26c23" providerId="ADAL" clId="{A18C5F31-D356-4661-AA3F-97A63CE1A673}" dt="2026-01-22T10:56:02.435" v="301" actId="1076"/>
        <pc:sldMkLst>
          <pc:docMk/>
          <pc:sldMk cId="1165875468" sldId="300"/>
        </pc:sldMkLst>
        <pc:spChg chg="mod">
          <ac:chgData name="Houcine  HAMANA" userId="9304277f-9594-439f-8eb5-f5aaa7e26c23" providerId="ADAL" clId="{A18C5F31-D356-4661-AA3F-97A63CE1A673}" dt="2026-01-22T10:55:44.975" v="294" actId="20577"/>
          <ac:spMkLst>
            <pc:docMk/>
            <pc:sldMk cId="1165875468" sldId="300"/>
            <ac:spMk id="4" creationId="{8B006DFC-F85B-11AB-2318-93DE9E204572}"/>
          </ac:spMkLst>
        </pc:spChg>
        <pc:picChg chg="add mod">
          <ac:chgData name="Houcine  HAMANA" userId="9304277f-9594-439f-8eb5-f5aaa7e26c23" providerId="ADAL" clId="{A18C5F31-D356-4661-AA3F-97A63CE1A673}" dt="2026-01-22T10:56:02.435" v="301" actId="1076"/>
          <ac:picMkLst>
            <pc:docMk/>
            <pc:sldMk cId="1165875468" sldId="300"/>
            <ac:picMk id="10" creationId="{92D707AE-C2E7-F917-89D4-0DCCA7F6EEB8}"/>
          </ac:picMkLst>
        </pc:picChg>
        <pc:picChg chg="del">
          <ac:chgData name="Houcine  HAMANA" userId="9304277f-9594-439f-8eb5-f5aaa7e26c23" providerId="ADAL" clId="{A18C5F31-D356-4661-AA3F-97A63CE1A673}" dt="2026-01-22T10:55:48.371" v="295" actId="478"/>
          <ac:picMkLst>
            <pc:docMk/>
            <pc:sldMk cId="1165875468" sldId="300"/>
            <ac:picMk id="11" creationId="{6B130A15-B636-563D-CA77-25013F3A9D19}"/>
          </ac:picMkLst>
        </pc:picChg>
      </pc:sldChg>
      <pc:sldChg chg="addSp delSp modSp add mod">
        <pc:chgData name="Houcine  HAMANA" userId="9304277f-9594-439f-8eb5-f5aaa7e26c23" providerId="ADAL" clId="{A18C5F31-D356-4661-AA3F-97A63CE1A673}" dt="2026-01-22T11:03:23.347" v="311" actId="1076"/>
        <pc:sldMkLst>
          <pc:docMk/>
          <pc:sldMk cId="3026286026" sldId="301"/>
        </pc:sldMkLst>
        <pc:spChg chg="mod">
          <ac:chgData name="Houcine  HAMANA" userId="9304277f-9594-439f-8eb5-f5aaa7e26c23" providerId="ADAL" clId="{A18C5F31-D356-4661-AA3F-97A63CE1A673}" dt="2026-01-22T11:02:55.246" v="303"/>
          <ac:spMkLst>
            <pc:docMk/>
            <pc:sldMk cId="3026286026" sldId="301"/>
            <ac:spMk id="4" creationId="{1C46301D-2B2D-3D3E-B515-3E6F2DA0B2CA}"/>
          </ac:spMkLst>
        </pc:spChg>
        <pc:picChg chg="del">
          <ac:chgData name="Houcine  HAMANA" userId="9304277f-9594-439f-8eb5-f5aaa7e26c23" providerId="ADAL" clId="{A18C5F31-D356-4661-AA3F-97A63CE1A673}" dt="2026-01-22T11:03:05.918" v="304" actId="478"/>
          <ac:picMkLst>
            <pc:docMk/>
            <pc:sldMk cId="3026286026" sldId="301"/>
            <ac:picMk id="10" creationId="{A7703E95-A122-EE77-D390-3C0EACDF71C5}"/>
          </ac:picMkLst>
        </pc:picChg>
        <pc:picChg chg="add mod">
          <ac:chgData name="Houcine  HAMANA" userId="9304277f-9594-439f-8eb5-f5aaa7e26c23" providerId="ADAL" clId="{A18C5F31-D356-4661-AA3F-97A63CE1A673}" dt="2026-01-22T11:03:23.347" v="311" actId="1076"/>
          <ac:picMkLst>
            <pc:docMk/>
            <pc:sldMk cId="3026286026" sldId="301"/>
            <ac:picMk id="11" creationId="{CDB822C8-7DEA-50EF-283F-F9A553378481}"/>
          </ac:picMkLst>
        </pc:picChg>
      </pc:sldChg>
      <pc:sldChg chg="addSp modSp add mod ord">
        <pc:chgData name="Houcine  HAMANA" userId="9304277f-9594-439f-8eb5-f5aaa7e26c23" providerId="ADAL" clId="{A18C5F31-D356-4661-AA3F-97A63CE1A673}" dt="2026-01-22T11:36:29.759" v="552" actId="404"/>
        <pc:sldMkLst>
          <pc:docMk/>
          <pc:sldMk cId="57944418" sldId="302"/>
        </pc:sldMkLst>
        <pc:spChg chg="mod">
          <ac:chgData name="Houcine  HAMANA" userId="9304277f-9594-439f-8eb5-f5aaa7e26c23" providerId="ADAL" clId="{A18C5F31-D356-4661-AA3F-97A63CE1A673}" dt="2026-01-22T11:35:39.094" v="542" actId="1076"/>
          <ac:spMkLst>
            <pc:docMk/>
            <pc:sldMk cId="57944418" sldId="302"/>
            <ac:spMk id="5" creationId="{BE119DF8-7A2D-92EE-55F9-87BAC1458D8E}"/>
          </ac:spMkLst>
        </pc:spChg>
        <pc:spChg chg="mod">
          <ac:chgData name="Houcine  HAMANA" userId="9304277f-9594-439f-8eb5-f5aaa7e26c23" providerId="ADAL" clId="{A18C5F31-D356-4661-AA3F-97A63CE1A673}" dt="2026-01-22T11:35:43.009" v="543" actId="1076"/>
          <ac:spMkLst>
            <pc:docMk/>
            <pc:sldMk cId="57944418" sldId="302"/>
            <ac:spMk id="6" creationId="{52503BBC-4F2F-979D-422C-618DAE4FCA38}"/>
          </ac:spMkLst>
        </pc:spChg>
        <pc:spChg chg="mod">
          <ac:chgData name="Houcine  HAMANA" userId="9304277f-9594-439f-8eb5-f5aaa7e26c23" providerId="ADAL" clId="{A18C5F31-D356-4661-AA3F-97A63CE1A673}" dt="2026-01-22T11:35:46.531" v="544" actId="1076"/>
          <ac:spMkLst>
            <pc:docMk/>
            <pc:sldMk cId="57944418" sldId="302"/>
            <ac:spMk id="7" creationId="{CA98C908-54D0-31C6-8563-6CF7CCD36ADD}"/>
          </ac:spMkLst>
        </pc:spChg>
        <pc:spChg chg="add mod">
          <ac:chgData name="Houcine  HAMANA" userId="9304277f-9594-439f-8eb5-f5aaa7e26c23" providerId="ADAL" clId="{A18C5F31-D356-4661-AA3F-97A63CE1A673}" dt="2026-01-22T11:35:57.099" v="545" actId="1076"/>
          <ac:spMkLst>
            <pc:docMk/>
            <pc:sldMk cId="57944418" sldId="302"/>
            <ac:spMk id="11" creationId="{18C46221-DBDA-3495-7E2E-DB71EF7045F4}"/>
          </ac:spMkLst>
        </pc:spChg>
        <pc:spChg chg="add mod">
          <ac:chgData name="Houcine  HAMANA" userId="9304277f-9594-439f-8eb5-f5aaa7e26c23" providerId="ADAL" clId="{A18C5F31-D356-4661-AA3F-97A63CE1A673}" dt="2026-01-22T11:35:57.099" v="545" actId="1076"/>
          <ac:spMkLst>
            <pc:docMk/>
            <pc:sldMk cId="57944418" sldId="302"/>
            <ac:spMk id="12" creationId="{C08E680D-24E6-3377-8B12-17AD5C738494}"/>
          </ac:spMkLst>
        </pc:spChg>
        <pc:spChg chg="add mod">
          <ac:chgData name="Houcine  HAMANA" userId="9304277f-9594-439f-8eb5-f5aaa7e26c23" providerId="ADAL" clId="{A18C5F31-D356-4661-AA3F-97A63CE1A673}" dt="2026-01-22T11:35:57.099" v="545" actId="1076"/>
          <ac:spMkLst>
            <pc:docMk/>
            <pc:sldMk cId="57944418" sldId="302"/>
            <ac:spMk id="13" creationId="{65EE9138-CE08-1E8A-957C-371050A73796}"/>
          </ac:spMkLst>
        </pc:spChg>
        <pc:spChg chg="add mod">
          <ac:chgData name="Houcine  HAMANA" userId="9304277f-9594-439f-8eb5-f5aaa7e26c23" providerId="ADAL" clId="{A18C5F31-D356-4661-AA3F-97A63CE1A673}" dt="2026-01-22T11:36:29.759" v="552" actId="404"/>
          <ac:spMkLst>
            <pc:docMk/>
            <pc:sldMk cId="57944418" sldId="302"/>
            <ac:spMk id="14" creationId="{572AA245-D792-958F-3517-7BD9ACBC07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03DC9-BCAE-4AAE-B99B-F1F63A982B86}" type="doc">
      <dgm:prSet loTypeId="urn:microsoft.com/office/officeart/2005/8/layout/vList3" loCatId="picture" qsTypeId="urn:microsoft.com/office/officeart/2005/8/quickstyle/simple1" qsCatId="simple" csTypeId="urn:microsoft.com/office/officeart/2005/8/colors/colorful4" csCatId="colorful" phldr="1"/>
      <dgm:spPr/>
    </dgm:pt>
    <dgm:pt modelId="{7D4DC419-7ECC-497C-803F-DDA8F1DD7FD9}">
      <dgm:prSet phldrT="[Texte]"/>
      <dgm:spPr/>
      <dgm:t>
        <a:bodyPr/>
        <a:lstStyle/>
        <a:p>
          <a:pPr>
            <a:buClr>
              <a:srgbClr val="5A5A79"/>
            </a:buClr>
            <a:buFont typeface="Arial"/>
            <a:buChar char="•"/>
          </a:pPr>
          <a:r>
            <a:rPr lang="fr-FR" spc="-10" dirty="0">
              <a:latin typeface="Arial MT"/>
              <a:cs typeface="Arial MT"/>
            </a:rPr>
            <a:t>Contraintes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de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latence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(temps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réel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vs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batch).</a:t>
          </a:r>
          <a:endParaRPr lang="fr-FR" dirty="0"/>
        </a:p>
      </dgm:t>
    </dgm:pt>
    <dgm:pt modelId="{DB21155B-FBCE-43C3-9695-18042C4C1DA3}" type="parTrans" cxnId="{10F90719-5C9B-4036-847A-6C36234021BC}">
      <dgm:prSet/>
      <dgm:spPr/>
      <dgm:t>
        <a:bodyPr/>
        <a:lstStyle/>
        <a:p>
          <a:endParaRPr lang="fr-FR"/>
        </a:p>
      </dgm:t>
    </dgm:pt>
    <dgm:pt modelId="{72DE2DCA-46DA-4E43-9B07-BE63BE02380A}" type="sibTrans" cxnId="{10F90719-5C9B-4036-847A-6C36234021BC}">
      <dgm:prSet/>
      <dgm:spPr/>
      <dgm:t>
        <a:bodyPr/>
        <a:lstStyle/>
        <a:p>
          <a:endParaRPr lang="fr-FR"/>
        </a:p>
      </dgm:t>
    </dgm:pt>
    <dgm:pt modelId="{7A83D4A2-5B74-4203-9686-642C5A644913}">
      <dgm:prSet phldrT="[Texte]"/>
      <dgm:spPr/>
      <dgm:t>
        <a:bodyPr/>
        <a:lstStyle/>
        <a:p>
          <a:pPr>
            <a:buClr>
              <a:srgbClr val="5A5A79"/>
            </a:buClr>
            <a:buFont typeface="Arial"/>
            <a:buChar char="•"/>
          </a:pPr>
          <a:r>
            <a:rPr lang="fr-FR" dirty="0">
              <a:latin typeface="Arial MT"/>
              <a:cs typeface="Arial MT"/>
            </a:rPr>
            <a:t>Couts</a:t>
          </a:r>
          <a:r>
            <a:rPr lang="fr-FR" spc="-15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et</a:t>
          </a:r>
          <a:r>
            <a:rPr lang="fr-FR" spc="-1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élasticité</a:t>
          </a:r>
          <a:r>
            <a:rPr lang="fr-FR" spc="-15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de</a:t>
          </a:r>
          <a:r>
            <a:rPr lang="fr-FR" spc="-1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l’infrastructure.</a:t>
          </a:r>
          <a:endParaRPr lang="fr-FR" dirty="0"/>
        </a:p>
      </dgm:t>
    </dgm:pt>
    <dgm:pt modelId="{DAF6E748-5A48-4F7B-AA40-C18287B5E294}" type="parTrans" cxnId="{8BE6CAE4-B84E-4221-BEAD-E1B8BD6BBFF9}">
      <dgm:prSet/>
      <dgm:spPr/>
      <dgm:t>
        <a:bodyPr/>
        <a:lstStyle/>
        <a:p>
          <a:endParaRPr lang="fr-FR"/>
        </a:p>
      </dgm:t>
    </dgm:pt>
    <dgm:pt modelId="{C5FBB41C-CF94-4716-968B-1B968D555319}" type="sibTrans" cxnId="{8BE6CAE4-B84E-4221-BEAD-E1B8BD6BBFF9}">
      <dgm:prSet/>
      <dgm:spPr/>
      <dgm:t>
        <a:bodyPr/>
        <a:lstStyle/>
        <a:p>
          <a:endParaRPr lang="fr-FR"/>
        </a:p>
      </dgm:t>
    </dgm:pt>
    <dgm:pt modelId="{1BAC3654-BF6F-4C99-867A-ABBBAFFC8916}">
      <dgm:prSet phldrT="[Texte]"/>
      <dgm:spPr/>
      <dgm:t>
        <a:bodyPr/>
        <a:lstStyle/>
        <a:p>
          <a:pPr>
            <a:buClr>
              <a:srgbClr val="5A5A79"/>
            </a:buClr>
            <a:buFont typeface="Arial"/>
            <a:buChar char="•"/>
          </a:pPr>
          <a:r>
            <a:rPr lang="fr-FR" dirty="0">
              <a:latin typeface="Arial MT"/>
              <a:cs typeface="Arial MT"/>
            </a:rPr>
            <a:t>Qualité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et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traçabilité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exigées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avant</a:t>
          </a:r>
          <a:r>
            <a:rPr lang="fr-FR" spc="-2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la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cible.</a:t>
          </a:r>
          <a:endParaRPr lang="fr-FR" dirty="0"/>
        </a:p>
      </dgm:t>
    </dgm:pt>
    <dgm:pt modelId="{F26FE7A8-F625-4733-8261-518FD05373E1}" type="parTrans" cxnId="{5E8A4A5A-ED23-409D-ABD0-FEE8B17CCC7A}">
      <dgm:prSet/>
      <dgm:spPr/>
      <dgm:t>
        <a:bodyPr/>
        <a:lstStyle/>
        <a:p>
          <a:endParaRPr lang="fr-FR"/>
        </a:p>
      </dgm:t>
    </dgm:pt>
    <dgm:pt modelId="{4BBC4313-4991-4040-8586-79745154EB90}" type="sibTrans" cxnId="{5E8A4A5A-ED23-409D-ABD0-FEE8B17CCC7A}">
      <dgm:prSet/>
      <dgm:spPr/>
      <dgm:t>
        <a:bodyPr/>
        <a:lstStyle/>
        <a:p>
          <a:endParaRPr lang="fr-FR"/>
        </a:p>
      </dgm:t>
    </dgm:pt>
    <dgm:pt modelId="{F20D4A45-D3F6-47A1-B22C-C26F892AA646}">
      <dgm:prSet phldrT="[Texte]"/>
      <dgm:spPr/>
      <dgm:t>
        <a:bodyPr/>
        <a:lstStyle/>
        <a:p>
          <a:pPr>
            <a:buClr>
              <a:srgbClr val="5A5A79"/>
            </a:buClr>
            <a:buFont typeface="Arial"/>
            <a:buChar char="•"/>
          </a:pPr>
          <a:r>
            <a:rPr lang="fr-FR" dirty="0">
              <a:latin typeface="Arial MT"/>
              <a:cs typeface="Arial MT"/>
            </a:rPr>
            <a:t>Compétences</a:t>
          </a:r>
          <a:r>
            <a:rPr lang="fr-FR" spc="-30" dirty="0">
              <a:latin typeface="Arial MT"/>
              <a:cs typeface="Arial MT"/>
            </a:rPr>
            <a:t> </a:t>
          </a:r>
          <a:r>
            <a:rPr lang="fr-FR" dirty="0">
              <a:latin typeface="Arial MT"/>
              <a:cs typeface="Arial MT"/>
            </a:rPr>
            <a:t>et</a:t>
          </a:r>
          <a:r>
            <a:rPr lang="fr-FR" spc="-30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outillage</a:t>
          </a:r>
          <a:r>
            <a:rPr lang="fr-FR" spc="-25" dirty="0">
              <a:latin typeface="Arial MT"/>
              <a:cs typeface="Arial MT"/>
            </a:rPr>
            <a:t> </a:t>
          </a:r>
          <a:r>
            <a:rPr lang="fr-FR" spc="-10" dirty="0">
              <a:latin typeface="Arial MT"/>
              <a:cs typeface="Arial MT"/>
            </a:rPr>
            <a:t>existants.</a:t>
          </a:r>
          <a:endParaRPr lang="fr-FR" dirty="0"/>
        </a:p>
      </dgm:t>
    </dgm:pt>
    <dgm:pt modelId="{AF612423-3CB0-413E-AE52-32CF87AA8E63}" type="parTrans" cxnId="{1BB4C2D2-F20F-4754-9D99-4C47B21271AB}">
      <dgm:prSet/>
      <dgm:spPr/>
      <dgm:t>
        <a:bodyPr/>
        <a:lstStyle/>
        <a:p>
          <a:endParaRPr lang="fr-FR"/>
        </a:p>
      </dgm:t>
    </dgm:pt>
    <dgm:pt modelId="{0015FA0C-1C0F-42AB-9554-5EB7036DF0F6}" type="sibTrans" cxnId="{1BB4C2D2-F20F-4754-9D99-4C47B21271AB}">
      <dgm:prSet/>
      <dgm:spPr/>
      <dgm:t>
        <a:bodyPr/>
        <a:lstStyle/>
        <a:p>
          <a:endParaRPr lang="fr-FR"/>
        </a:p>
      </dgm:t>
    </dgm:pt>
    <dgm:pt modelId="{F9FC779F-4FB5-4A46-983C-8425FD3CF405}" type="pres">
      <dgm:prSet presAssocID="{8BE03DC9-BCAE-4AAE-B99B-F1F63A982B86}" presName="linearFlow" presStyleCnt="0">
        <dgm:presLayoutVars>
          <dgm:dir/>
          <dgm:resizeHandles val="exact"/>
        </dgm:presLayoutVars>
      </dgm:prSet>
      <dgm:spPr/>
    </dgm:pt>
    <dgm:pt modelId="{FC078B78-A1D6-4EDE-9755-E7D13888E8ED}" type="pres">
      <dgm:prSet presAssocID="{7D4DC419-7ECC-497C-803F-DDA8F1DD7FD9}" presName="composite" presStyleCnt="0"/>
      <dgm:spPr/>
    </dgm:pt>
    <dgm:pt modelId="{72669AA9-7B95-4316-9C39-4BDED17FBD6C}" type="pres">
      <dgm:prSet presAssocID="{7D4DC419-7ECC-497C-803F-DDA8F1DD7FD9}" presName="imgShp" presStyleLbl="fgImgPlace1" presStyleIdx="0" presStyleCnt="4" custFlipVert="1" custScaleX="13093" custScaleY="17788" custLinFactX="-100000" custLinFactY="200000" custLinFactNeighborX="-184052" custLinFactNeighborY="229112"/>
      <dgm:spPr/>
    </dgm:pt>
    <dgm:pt modelId="{AFA97456-2DCA-4376-B1AD-5F17401D731E}" type="pres">
      <dgm:prSet presAssocID="{7D4DC419-7ECC-497C-803F-DDA8F1DD7FD9}" presName="txShp" presStyleLbl="node1" presStyleIdx="0" presStyleCnt="4" custScaleX="130582">
        <dgm:presLayoutVars>
          <dgm:bulletEnabled val="1"/>
        </dgm:presLayoutVars>
      </dgm:prSet>
      <dgm:spPr/>
    </dgm:pt>
    <dgm:pt modelId="{27208FC7-6D32-40F2-86B6-EC9A5BB935E1}" type="pres">
      <dgm:prSet presAssocID="{72DE2DCA-46DA-4E43-9B07-BE63BE02380A}" presName="spacing" presStyleCnt="0"/>
      <dgm:spPr/>
    </dgm:pt>
    <dgm:pt modelId="{55720A42-896B-4837-AD58-D12F0A948CC6}" type="pres">
      <dgm:prSet presAssocID="{7A83D4A2-5B74-4203-9686-642C5A644913}" presName="composite" presStyleCnt="0"/>
      <dgm:spPr/>
    </dgm:pt>
    <dgm:pt modelId="{3469DD69-B61C-4F98-859C-DF57D0702DD8}" type="pres">
      <dgm:prSet presAssocID="{7A83D4A2-5B74-4203-9686-642C5A644913}" presName="imgShp" presStyleLbl="fgImgPlace1" presStyleIdx="1" presStyleCnt="4" custFlipVert="1" custScaleX="13093" custScaleY="13093" custLinFactX="-100000" custLinFactY="63917" custLinFactNeighborX="-169859" custLinFactNeighborY="100000"/>
      <dgm:spPr/>
    </dgm:pt>
    <dgm:pt modelId="{7C59EEAC-CBD7-42AA-AD4F-0C0B6CC68DDD}" type="pres">
      <dgm:prSet presAssocID="{7A83D4A2-5B74-4203-9686-642C5A644913}" presName="txShp" presStyleLbl="node1" presStyleIdx="1" presStyleCnt="4" custScaleX="130545">
        <dgm:presLayoutVars>
          <dgm:bulletEnabled val="1"/>
        </dgm:presLayoutVars>
      </dgm:prSet>
      <dgm:spPr/>
    </dgm:pt>
    <dgm:pt modelId="{7E2FCEBD-ABA2-40F6-A6AF-7BA0128C9FFB}" type="pres">
      <dgm:prSet presAssocID="{C5FBB41C-CF94-4716-968B-1B968D555319}" presName="spacing" presStyleCnt="0"/>
      <dgm:spPr/>
    </dgm:pt>
    <dgm:pt modelId="{91E54F01-0253-4FF5-BF4E-4F644BF148B4}" type="pres">
      <dgm:prSet presAssocID="{1BAC3654-BF6F-4C99-867A-ABBBAFFC8916}" presName="composite" presStyleCnt="0"/>
      <dgm:spPr/>
    </dgm:pt>
    <dgm:pt modelId="{ACFF1C46-2405-4E11-BE43-04462DCA764C}" type="pres">
      <dgm:prSet presAssocID="{1BAC3654-BF6F-4C99-867A-ABBBAFFC8916}" presName="imgShp" presStyleLbl="fgImgPlace1" presStyleIdx="2" presStyleCnt="4" custFlipVert="1" custScaleX="19029" custScaleY="18996" custLinFactX="-138800" custLinFactY="-59192" custLinFactNeighborX="-200000" custLinFactNeighborY="-100000"/>
      <dgm:spPr/>
    </dgm:pt>
    <dgm:pt modelId="{F3C620CF-951C-4FA7-876B-F3B9BBE10E2C}" type="pres">
      <dgm:prSet presAssocID="{1BAC3654-BF6F-4C99-867A-ABBBAFFC8916}" presName="txShp" presStyleLbl="node1" presStyleIdx="2" presStyleCnt="4" custScaleX="129972">
        <dgm:presLayoutVars>
          <dgm:bulletEnabled val="1"/>
        </dgm:presLayoutVars>
      </dgm:prSet>
      <dgm:spPr/>
    </dgm:pt>
    <dgm:pt modelId="{94B38A79-6DF1-4D97-8950-FAC3F0E7FC0E}" type="pres">
      <dgm:prSet presAssocID="{4BBC4313-4991-4040-8586-79745154EB90}" presName="spacing" presStyleCnt="0"/>
      <dgm:spPr/>
    </dgm:pt>
    <dgm:pt modelId="{1EDB4091-A6BD-4DA0-AEDE-FC3E5EC0B252}" type="pres">
      <dgm:prSet presAssocID="{F20D4A45-D3F6-47A1-B22C-C26F892AA646}" presName="composite" presStyleCnt="0"/>
      <dgm:spPr/>
    </dgm:pt>
    <dgm:pt modelId="{9AC2E65C-1280-428B-A6AA-BAC0DE4585A5}" type="pres">
      <dgm:prSet presAssocID="{F20D4A45-D3F6-47A1-B22C-C26F892AA646}" presName="imgShp" presStyleLbl="fgImgPlace1" presStyleIdx="3" presStyleCnt="4" custFlipVert="1" custScaleX="27643" custScaleY="13093" custLinFactY="-52358" custLinFactNeighborX="-95722" custLinFactNeighborY="-100000"/>
      <dgm:spPr/>
    </dgm:pt>
    <dgm:pt modelId="{135A5ACD-114D-4DBD-BA2F-109FE0237107}" type="pres">
      <dgm:prSet presAssocID="{F20D4A45-D3F6-47A1-B22C-C26F892AA646}" presName="txShp" presStyleLbl="node1" presStyleIdx="3" presStyleCnt="4" custScaleX="129140">
        <dgm:presLayoutVars>
          <dgm:bulletEnabled val="1"/>
        </dgm:presLayoutVars>
      </dgm:prSet>
      <dgm:spPr/>
    </dgm:pt>
  </dgm:ptLst>
  <dgm:cxnLst>
    <dgm:cxn modelId="{574D7E13-C3D0-4334-9BF4-4AAB20B5A36D}" type="presOf" srcId="{F20D4A45-D3F6-47A1-B22C-C26F892AA646}" destId="{135A5ACD-114D-4DBD-BA2F-109FE0237107}" srcOrd="0" destOrd="0" presId="urn:microsoft.com/office/officeart/2005/8/layout/vList3"/>
    <dgm:cxn modelId="{10F90719-5C9B-4036-847A-6C36234021BC}" srcId="{8BE03DC9-BCAE-4AAE-B99B-F1F63A982B86}" destId="{7D4DC419-7ECC-497C-803F-DDA8F1DD7FD9}" srcOrd="0" destOrd="0" parTransId="{DB21155B-FBCE-43C3-9695-18042C4C1DA3}" sibTransId="{72DE2DCA-46DA-4E43-9B07-BE63BE02380A}"/>
    <dgm:cxn modelId="{258AD11E-3C19-4520-B7C9-039D3F715FE4}" type="presOf" srcId="{8BE03DC9-BCAE-4AAE-B99B-F1F63A982B86}" destId="{F9FC779F-4FB5-4A46-983C-8425FD3CF405}" srcOrd="0" destOrd="0" presId="urn:microsoft.com/office/officeart/2005/8/layout/vList3"/>
    <dgm:cxn modelId="{71261E6F-C9A2-4DD5-A21B-73887E8C1748}" type="presOf" srcId="{1BAC3654-BF6F-4C99-867A-ABBBAFFC8916}" destId="{F3C620CF-951C-4FA7-876B-F3B9BBE10E2C}" srcOrd="0" destOrd="0" presId="urn:microsoft.com/office/officeart/2005/8/layout/vList3"/>
    <dgm:cxn modelId="{5E8A4A5A-ED23-409D-ABD0-FEE8B17CCC7A}" srcId="{8BE03DC9-BCAE-4AAE-B99B-F1F63A982B86}" destId="{1BAC3654-BF6F-4C99-867A-ABBBAFFC8916}" srcOrd="2" destOrd="0" parTransId="{F26FE7A8-F625-4733-8261-518FD05373E1}" sibTransId="{4BBC4313-4991-4040-8586-79745154EB90}"/>
    <dgm:cxn modelId="{6E3D73BC-5F0E-4647-A07F-A062F306E9EA}" type="presOf" srcId="{7A83D4A2-5B74-4203-9686-642C5A644913}" destId="{7C59EEAC-CBD7-42AA-AD4F-0C0B6CC68DDD}" srcOrd="0" destOrd="0" presId="urn:microsoft.com/office/officeart/2005/8/layout/vList3"/>
    <dgm:cxn modelId="{1BB4C2D2-F20F-4754-9D99-4C47B21271AB}" srcId="{8BE03DC9-BCAE-4AAE-B99B-F1F63A982B86}" destId="{F20D4A45-D3F6-47A1-B22C-C26F892AA646}" srcOrd="3" destOrd="0" parTransId="{AF612423-3CB0-413E-AE52-32CF87AA8E63}" sibTransId="{0015FA0C-1C0F-42AB-9554-5EB7036DF0F6}"/>
    <dgm:cxn modelId="{4B52AED6-6A31-4F61-8FAB-712E806DB26A}" type="presOf" srcId="{7D4DC419-7ECC-497C-803F-DDA8F1DD7FD9}" destId="{AFA97456-2DCA-4376-B1AD-5F17401D731E}" srcOrd="0" destOrd="0" presId="urn:microsoft.com/office/officeart/2005/8/layout/vList3"/>
    <dgm:cxn modelId="{8BE6CAE4-B84E-4221-BEAD-E1B8BD6BBFF9}" srcId="{8BE03DC9-BCAE-4AAE-B99B-F1F63A982B86}" destId="{7A83D4A2-5B74-4203-9686-642C5A644913}" srcOrd="1" destOrd="0" parTransId="{DAF6E748-5A48-4F7B-AA40-C18287B5E294}" sibTransId="{C5FBB41C-CF94-4716-968B-1B968D555319}"/>
    <dgm:cxn modelId="{CAE66D9B-39A9-4A82-BCAA-0DA923CD591E}" type="presParOf" srcId="{F9FC779F-4FB5-4A46-983C-8425FD3CF405}" destId="{FC078B78-A1D6-4EDE-9755-E7D13888E8ED}" srcOrd="0" destOrd="0" presId="urn:microsoft.com/office/officeart/2005/8/layout/vList3"/>
    <dgm:cxn modelId="{A73FE7E6-64D9-4E6C-AB3F-66E254E44FA2}" type="presParOf" srcId="{FC078B78-A1D6-4EDE-9755-E7D13888E8ED}" destId="{72669AA9-7B95-4316-9C39-4BDED17FBD6C}" srcOrd="0" destOrd="0" presId="urn:microsoft.com/office/officeart/2005/8/layout/vList3"/>
    <dgm:cxn modelId="{02D22A56-23A2-4B91-BD75-99E7AB46293F}" type="presParOf" srcId="{FC078B78-A1D6-4EDE-9755-E7D13888E8ED}" destId="{AFA97456-2DCA-4376-B1AD-5F17401D731E}" srcOrd="1" destOrd="0" presId="urn:microsoft.com/office/officeart/2005/8/layout/vList3"/>
    <dgm:cxn modelId="{CE4077A2-4B75-4462-BB51-24D65CB00EED}" type="presParOf" srcId="{F9FC779F-4FB5-4A46-983C-8425FD3CF405}" destId="{27208FC7-6D32-40F2-86B6-EC9A5BB935E1}" srcOrd="1" destOrd="0" presId="urn:microsoft.com/office/officeart/2005/8/layout/vList3"/>
    <dgm:cxn modelId="{4386D158-840E-4207-8707-D9260084506B}" type="presParOf" srcId="{F9FC779F-4FB5-4A46-983C-8425FD3CF405}" destId="{55720A42-896B-4837-AD58-D12F0A948CC6}" srcOrd="2" destOrd="0" presId="urn:microsoft.com/office/officeart/2005/8/layout/vList3"/>
    <dgm:cxn modelId="{130CD645-F361-4519-9728-9EFE9D80C71F}" type="presParOf" srcId="{55720A42-896B-4837-AD58-D12F0A948CC6}" destId="{3469DD69-B61C-4F98-859C-DF57D0702DD8}" srcOrd="0" destOrd="0" presId="urn:microsoft.com/office/officeart/2005/8/layout/vList3"/>
    <dgm:cxn modelId="{BF2E1F0D-3E2C-4B3E-80F4-AD63FA00849C}" type="presParOf" srcId="{55720A42-896B-4837-AD58-D12F0A948CC6}" destId="{7C59EEAC-CBD7-42AA-AD4F-0C0B6CC68DDD}" srcOrd="1" destOrd="0" presId="urn:microsoft.com/office/officeart/2005/8/layout/vList3"/>
    <dgm:cxn modelId="{FF33C529-20F6-4560-AC31-3A152A9E8621}" type="presParOf" srcId="{F9FC779F-4FB5-4A46-983C-8425FD3CF405}" destId="{7E2FCEBD-ABA2-40F6-A6AF-7BA0128C9FFB}" srcOrd="3" destOrd="0" presId="urn:microsoft.com/office/officeart/2005/8/layout/vList3"/>
    <dgm:cxn modelId="{B80C6D2E-083D-4C2B-8C33-70B18EEB5C7A}" type="presParOf" srcId="{F9FC779F-4FB5-4A46-983C-8425FD3CF405}" destId="{91E54F01-0253-4FF5-BF4E-4F644BF148B4}" srcOrd="4" destOrd="0" presId="urn:microsoft.com/office/officeart/2005/8/layout/vList3"/>
    <dgm:cxn modelId="{B8EE90C1-CD00-4765-B051-66EB74089818}" type="presParOf" srcId="{91E54F01-0253-4FF5-BF4E-4F644BF148B4}" destId="{ACFF1C46-2405-4E11-BE43-04462DCA764C}" srcOrd="0" destOrd="0" presId="urn:microsoft.com/office/officeart/2005/8/layout/vList3"/>
    <dgm:cxn modelId="{E13DFB8F-A81A-4B0A-8D4F-4A36F0EA5CE4}" type="presParOf" srcId="{91E54F01-0253-4FF5-BF4E-4F644BF148B4}" destId="{F3C620CF-951C-4FA7-876B-F3B9BBE10E2C}" srcOrd="1" destOrd="0" presId="urn:microsoft.com/office/officeart/2005/8/layout/vList3"/>
    <dgm:cxn modelId="{F1897DBD-86CE-4154-AA47-D55DCF09147D}" type="presParOf" srcId="{F9FC779F-4FB5-4A46-983C-8425FD3CF405}" destId="{94B38A79-6DF1-4D97-8950-FAC3F0E7FC0E}" srcOrd="5" destOrd="0" presId="urn:microsoft.com/office/officeart/2005/8/layout/vList3"/>
    <dgm:cxn modelId="{42C42B68-E3EE-4491-9618-48B61EA06451}" type="presParOf" srcId="{F9FC779F-4FB5-4A46-983C-8425FD3CF405}" destId="{1EDB4091-A6BD-4DA0-AEDE-FC3E5EC0B252}" srcOrd="6" destOrd="0" presId="urn:microsoft.com/office/officeart/2005/8/layout/vList3"/>
    <dgm:cxn modelId="{0F518B63-D1AB-4557-8CD0-C0C45AA98B75}" type="presParOf" srcId="{1EDB4091-A6BD-4DA0-AEDE-FC3E5EC0B252}" destId="{9AC2E65C-1280-428B-A6AA-BAC0DE4585A5}" srcOrd="0" destOrd="0" presId="urn:microsoft.com/office/officeart/2005/8/layout/vList3"/>
    <dgm:cxn modelId="{E665E9C7-304B-4B46-A2DF-FBAC4BAEDDCC}" type="presParOf" srcId="{1EDB4091-A6BD-4DA0-AEDE-FC3E5EC0B252}" destId="{135A5ACD-114D-4DBD-BA2F-109FE02371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97456-2DCA-4376-B1AD-5F17401D731E}">
      <dsp:nvSpPr>
        <dsp:cNvPr id="0" name=""/>
        <dsp:cNvSpPr/>
      </dsp:nvSpPr>
      <dsp:spPr>
        <a:xfrm rot="10800000">
          <a:off x="178975" y="413"/>
          <a:ext cx="2361429" cy="34918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81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A5A79"/>
            </a:buClr>
            <a:buFont typeface="Arial"/>
            <a:buNone/>
          </a:pPr>
          <a:r>
            <a:rPr lang="fr-FR" sz="1000" kern="1200" spc="-10" dirty="0">
              <a:latin typeface="Arial MT"/>
              <a:cs typeface="Arial MT"/>
            </a:rPr>
            <a:t>Contraintes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de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latence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(temps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réel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vs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batch).</a:t>
          </a:r>
          <a:endParaRPr lang="fr-FR" sz="1000" kern="1200" dirty="0"/>
        </a:p>
      </dsp:txBody>
      <dsp:txXfrm rot="10800000">
        <a:off x="266271" y="413"/>
        <a:ext cx="2274133" cy="349184"/>
      </dsp:txXfrm>
    </dsp:sp>
    <dsp:sp modelId="{72669AA9-7B95-4316-9C39-4BDED17FBD6C}">
      <dsp:nvSpPr>
        <dsp:cNvPr id="0" name=""/>
        <dsp:cNvSpPr/>
      </dsp:nvSpPr>
      <dsp:spPr>
        <a:xfrm flipV="1">
          <a:off x="0" y="1642340"/>
          <a:ext cx="45718" cy="62112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9EEAC-CBD7-42AA-AD4F-0C0B6CC68DDD}">
      <dsp:nvSpPr>
        <dsp:cNvPr id="0" name=""/>
        <dsp:cNvSpPr/>
      </dsp:nvSpPr>
      <dsp:spPr>
        <a:xfrm rot="10800000">
          <a:off x="179310" y="453832"/>
          <a:ext cx="2360760" cy="349184"/>
        </a:xfrm>
        <a:prstGeom prst="homePlat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81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A5A79"/>
            </a:buClr>
            <a:buFont typeface="Arial"/>
            <a:buNone/>
          </a:pPr>
          <a:r>
            <a:rPr lang="fr-FR" sz="1000" kern="1200" dirty="0">
              <a:latin typeface="Arial MT"/>
              <a:cs typeface="Arial MT"/>
            </a:rPr>
            <a:t>Couts</a:t>
          </a:r>
          <a:r>
            <a:rPr lang="fr-FR" sz="1000" kern="1200" spc="-15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et</a:t>
          </a:r>
          <a:r>
            <a:rPr lang="fr-FR" sz="1000" kern="1200" spc="-1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élasticité</a:t>
          </a:r>
          <a:r>
            <a:rPr lang="fr-FR" sz="1000" kern="1200" spc="-15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de</a:t>
          </a:r>
          <a:r>
            <a:rPr lang="fr-FR" sz="1000" kern="1200" spc="-1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l’infrastructure.</a:t>
          </a:r>
          <a:endParaRPr lang="fr-FR" sz="1000" kern="1200" dirty="0"/>
        </a:p>
      </dsp:txBody>
      <dsp:txXfrm rot="10800000">
        <a:off x="266606" y="453832"/>
        <a:ext cx="2273464" cy="349184"/>
      </dsp:txXfrm>
    </dsp:sp>
    <dsp:sp modelId="{3469DD69-B61C-4F98-859C-DF57D0702DD8}">
      <dsp:nvSpPr>
        <dsp:cNvPr id="0" name=""/>
        <dsp:cNvSpPr/>
      </dsp:nvSpPr>
      <dsp:spPr>
        <a:xfrm flipV="1">
          <a:off x="0" y="1177937"/>
          <a:ext cx="45718" cy="45718"/>
        </a:xfrm>
        <a:prstGeom prst="ellipse">
          <a:avLst/>
        </a:prstGeom>
        <a:solidFill>
          <a:schemeClr val="accent4">
            <a:tint val="50000"/>
            <a:hueOff val="-1327094"/>
            <a:satOff val="7537"/>
            <a:lumOff val="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620CF-951C-4FA7-876B-F3B9BBE10E2C}">
      <dsp:nvSpPr>
        <dsp:cNvPr id="0" name=""/>
        <dsp:cNvSpPr/>
      </dsp:nvSpPr>
      <dsp:spPr>
        <a:xfrm rot="10800000">
          <a:off x="184491" y="907250"/>
          <a:ext cx="2350398" cy="349184"/>
        </a:xfrm>
        <a:prstGeom prst="homePlat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81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A5A79"/>
            </a:buClr>
            <a:buFont typeface="Arial"/>
            <a:buNone/>
          </a:pPr>
          <a:r>
            <a:rPr lang="fr-FR" sz="1000" kern="1200" dirty="0">
              <a:latin typeface="Arial MT"/>
              <a:cs typeface="Arial MT"/>
            </a:rPr>
            <a:t>Qualité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et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traçabilité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exigées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avant</a:t>
          </a:r>
          <a:r>
            <a:rPr lang="fr-FR" sz="1000" kern="1200" spc="-2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la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cible.</a:t>
          </a:r>
          <a:endParaRPr lang="fr-FR" sz="1000" kern="1200" dirty="0"/>
        </a:p>
      </dsp:txBody>
      <dsp:txXfrm rot="10800000">
        <a:off x="271787" y="907250"/>
        <a:ext cx="2263102" cy="349184"/>
      </dsp:txXfrm>
    </dsp:sp>
    <dsp:sp modelId="{ACFF1C46-2405-4E11-BE43-04462DCA764C}">
      <dsp:nvSpPr>
        <dsp:cNvPr id="0" name=""/>
        <dsp:cNvSpPr/>
      </dsp:nvSpPr>
      <dsp:spPr>
        <a:xfrm flipV="1">
          <a:off x="0" y="492803"/>
          <a:ext cx="66446" cy="66331"/>
        </a:xfrm>
        <a:prstGeom prst="ellipse">
          <a:avLst/>
        </a:prstGeom>
        <a:solidFill>
          <a:schemeClr val="accent4">
            <a:tint val="50000"/>
            <a:hueOff val="-2654188"/>
            <a:satOff val="15073"/>
            <a:lumOff val="11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A5ACD-114D-4DBD-BA2F-109FE0237107}">
      <dsp:nvSpPr>
        <dsp:cNvPr id="0" name=""/>
        <dsp:cNvSpPr/>
      </dsp:nvSpPr>
      <dsp:spPr>
        <a:xfrm rot="10800000">
          <a:off x="192014" y="1360668"/>
          <a:ext cx="2335352" cy="349184"/>
        </a:xfrm>
        <a:prstGeom prst="homePlat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81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A5A79"/>
            </a:buClr>
            <a:buFont typeface="Arial"/>
            <a:buNone/>
          </a:pPr>
          <a:r>
            <a:rPr lang="fr-FR" sz="1000" kern="1200" dirty="0">
              <a:latin typeface="Arial MT"/>
              <a:cs typeface="Arial MT"/>
            </a:rPr>
            <a:t>Compétences</a:t>
          </a:r>
          <a:r>
            <a:rPr lang="fr-FR" sz="1000" kern="1200" spc="-30" dirty="0">
              <a:latin typeface="Arial MT"/>
              <a:cs typeface="Arial MT"/>
            </a:rPr>
            <a:t> </a:t>
          </a:r>
          <a:r>
            <a:rPr lang="fr-FR" sz="1000" kern="1200" dirty="0">
              <a:latin typeface="Arial MT"/>
              <a:cs typeface="Arial MT"/>
            </a:rPr>
            <a:t>et</a:t>
          </a:r>
          <a:r>
            <a:rPr lang="fr-FR" sz="1000" kern="1200" spc="-30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outillage</a:t>
          </a:r>
          <a:r>
            <a:rPr lang="fr-FR" sz="1000" kern="1200" spc="-25" dirty="0">
              <a:latin typeface="Arial MT"/>
              <a:cs typeface="Arial MT"/>
            </a:rPr>
            <a:t> </a:t>
          </a:r>
          <a:r>
            <a:rPr lang="fr-FR" sz="1000" kern="1200" spc="-10" dirty="0">
              <a:latin typeface="Arial MT"/>
              <a:cs typeface="Arial MT"/>
            </a:rPr>
            <a:t>existants.</a:t>
          </a:r>
          <a:endParaRPr lang="fr-FR" sz="1000" kern="1200" dirty="0"/>
        </a:p>
      </dsp:txBody>
      <dsp:txXfrm rot="10800000">
        <a:off x="279310" y="1360668"/>
        <a:ext cx="2248056" cy="349184"/>
      </dsp:txXfrm>
    </dsp:sp>
    <dsp:sp modelId="{9AC2E65C-1280-428B-A6AA-BAC0DE4585A5}">
      <dsp:nvSpPr>
        <dsp:cNvPr id="0" name=""/>
        <dsp:cNvSpPr/>
      </dsp:nvSpPr>
      <dsp:spPr>
        <a:xfrm flipV="1">
          <a:off x="72987" y="980391"/>
          <a:ext cx="96524" cy="45718"/>
        </a:xfrm>
        <a:prstGeom prst="ellipse">
          <a:avLst/>
        </a:prstGeom>
        <a:solidFill>
          <a:schemeClr val="accent4">
            <a:tint val="50000"/>
            <a:hueOff val="-3981281"/>
            <a:satOff val="22610"/>
            <a:lumOff val="17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DE50C-B581-4BF8-A46D-927145170E90}" type="datetimeFigureOut">
              <a:rPr lang="fr-FR" smtClean="0"/>
              <a:t>22/01/2026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76084-D4CF-4E05-BD81-EF9205C580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13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76084-D4CF-4E05-BD81-EF9205C580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32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A5A7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19050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08744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86546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39032" y="318019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75863" y="318654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31883" y="31928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42982" y="318654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19183" y="31801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E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86302" y="318019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10101" y="318654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86302" y="3218294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E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53434" y="31801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21067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18417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180193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177622"/>
            <a:ext cx="691515" cy="50800"/>
          </a:xfrm>
          <a:custGeom>
            <a:avLst/>
            <a:gdLst/>
            <a:ahLst/>
            <a:cxnLst/>
            <a:rect l="l" t="t" r="r" b="b"/>
            <a:pathLst>
              <a:path w="691515" h="50800">
                <a:moveTo>
                  <a:pt x="691172" y="0"/>
                </a:moveTo>
                <a:lnTo>
                  <a:pt x="0" y="0"/>
                </a:lnTo>
                <a:lnTo>
                  <a:pt x="0" y="50609"/>
                </a:lnTo>
                <a:lnTo>
                  <a:pt x="691172" y="50609"/>
                </a:lnTo>
                <a:lnTo>
                  <a:pt x="691172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35406" y="177622"/>
            <a:ext cx="691515" cy="50800"/>
          </a:xfrm>
          <a:custGeom>
            <a:avLst/>
            <a:gdLst/>
            <a:ahLst/>
            <a:cxnLst/>
            <a:rect l="l" t="t" r="r" b="b"/>
            <a:pathLst>
              <a:path w="691515" h="50800">
                <a:moveTo>
                  <a:pt x="691172" y="0"/>
                </a:moveTo>
                <a:lnTo>
                  <a:pt x="0" y="0"/>
                </a:lnTo>
                <a:lnTo>
                  <a:pt x="0" y="50609"/>
                </a:lnTo>
                <a:lnTo>
                  <a:pt x="691172" y="50609"/>
                </a:lnTo>
                <a:lnTo>
                  <a:pt x="691172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A5A7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A5A7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A5A7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19050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08744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86546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39032" y="318019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75863" y="318654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31883" y="319289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42982" y="318654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19183" y="31801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E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86302" y="318019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10101" y="3186544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86302" y="3218294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E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53434" y="31801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210674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18417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180193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177622"/>
            <a:ext cx="691515" cy="50800"/>
          </a:xfrm>
          <a:custGeom>
            <a:avLst/>
            <a:gdLst/>
            <a:ahLst/>
            <a:cxnLst/>
            <a:rect l="l" t="t" r="r" b="b"/>
            <a:pathLst>
              <a:path w="691515" h="50800">
                <a:moveTo>
                  <a:pt x="691172" y="0"/>
                </a:moveTo>
                <a:lnTo>
                  <a:pt x="0" y="0"/>
                </a:lnTo>
                <a:lnTo>
                  <a:pt x="0" y="50609"/>
                </a:lnTo>
                <a:lnTo>
                  <a:pt x="691172" y="50609"/>
                </a:lnTo>
                <a:lnTo>
                  <a:pt x="691172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35406" y="177622"/>
            <a:ext cx="691515" cy="50800"/>
          </a:xfrm>
          <a:custGeom>
            <a:avLst/>
            <a:gdLst/>
            <a:ahLst/>
            <a:cxnLst/>
            <a:rect l="l" t="t" r="r" b="b"/>
            <a:pathLst>
              <a:path w="691515" h="50800">
                <a:moveTo>
                  <a:pt x="691172" y="0"/>
                </a:moveTo>
                <a:lnTo>
                  <a:pt x="0" y="0"/>
                </a:lnTo>
                <a:lnTo>
                  <a:pt x="0" y="50609"/>
                </a:lnTo>
                <a:lnTo>
                  <a:pt x="691172" y="50609"/>
                </a:lnTo>
                <a:lnTo>
                  <a:pt x="691172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239" y="485048"/>
            <a:ext cx="356171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A5A7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226992"/>
            <a:ext cx="3851910" cy="141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88404" y="3246060"/>
            <a:ext cx="1329055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64086" y="3246060"/>
            <a:ext cx="1223645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7603" y="3246060"/>
            <a:ext cx="241300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9B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‹N°›</a:t>
            </a:fld>
            <a:r>
              <a:rPr spc="-10" dirty="0"/>
              <a:t>/31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8361" y="319050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8744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6546" y="318654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EDE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275863" y="3177663"/>
            <a:ext cx="203200" cy="55880"/>
            <a:chOff x="3275863" y="3177663"/>
            <a:chExt cx="203200" cy="55880"/>
          </a:xfrm>
        </p:grpSpPr>
        <p:sp>
          <p:nvSpPr>
            <p:cNvPr id="7" name="object 7"/>
            <p:cNvSpPr/>
            <p:nvPr/>
          </p:nvSpPr>
          <p:spPr>
            <a:xfrm>
              <a:off x="3339032" y="3180193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5863" y="3186543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ED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542982" y="3176397"/>
            <a:ext cx="203200" cy="58419"/>
            <a:chOff x="3542982" y="3176397"/>
            <a:chExt cx="203200" cy="58419"/>
          </a:xfrm>
        </p:grpSpPr>
        <p:sp>
          <p:nvSpPr>
            <p:cNvPr id="10" name="object 10"/>
            <p:cNvSpPr/>
            <p:nvPr/>
          </p:nvSpPr>
          <p:spPr>
            <a:xfrm>
              <a:off x="3631883" y="319289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42982" y="318654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ED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9183" y="31801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EDE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10101" y="3176397"/>
            <a:ext cx="203200" cy="58419"/>
            <a:chOff x="3810101" y="3176397"/>
            <a:chExt cx="203200" cy="58419"/>
          </a:xfrm>
        </p:grpSpPr>
        <p:sp>
          <p:nvSpPr>
            <p:cNvPr id="14" name="object 14"/>
            <p:cNvSpPr/>
            <p:nvPr/>
          </p:nvSpPr>
          <p:spPr>
            <a:xfrm>
              <a:off x="3886302" y="3180193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0101" y="318654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ED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302" y="3218294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EDE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153434" y="318019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BDBD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326582" y="3177663"/>
            <a:ext cx="238760" cy="57150"/>
            <a:chOff x="4326582" y="3177663"/>
            <a:chExt cx="238760" cy="57150"/>
          </a:xfrm>
        </p:grpSpPr>
        <p:sp>
          <p:nvSpPr>
            <p:cNvPr id="19" name="object 19"/>
            <p:cNvSpPr/>
            <p:nvPr/>
          </p:nvSpPr>
          <p:spPr>
            <a:xfrm>
              <a:off x="4451033" y="3210674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23969" y="318417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29112" y="3180193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BDBD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0" y="177622"/>
            <a:ext cx="1327150" cy="50800"/>
            <a:chOff x="0" y="177622"/>
            <a:chExt cx="1327150" cy="50800"/>
          </a:xfrm>
        </p:grpSpPr>
        <p:sp>
          <p:nvSpPr>
            <p:cNvPr id="23" name="object 23"/>
            <p:cNvSpPr/>
            <p:nvPr/>
          </p:nvSpPr>
          <p:spPr>
            <a:xfrm>
              <a:off x="0" y="177622"/>
              <a:ext cx="691515" cy="50800"/>
            </a:xfrm>
            <a:custGeom>
              <a:avLst/>
              <a:gdLst/>
              <a:ahLst/>
              <a:cxnLst/>
              <a:rect l="l" t="t" r="r" b="b"/>
              <a:pathLst>
                <a:path w="691515" h="50800">
                  <a:moveTo>
                    <a:pt x="691172" y="0"/>
                  </a:moveTo>
                  <a:lnTo>
                    <a:pt x="0" y="0"/>
                  </a:lnTo>
                  <a:lnTo>
                    <a:pt x="0" y="50609"/>
                  </a:lnTo>
                  <a:lnTo>
                    <a:pt x="691172" y="50609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rgbClr val="FF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5406" y="177622"/>
              <a:ext cx="691515" cy="50800"/>
            </a:xfrm>
            <a:custGeom>
              <a:avLst/>
              <a:gdLst/>
              <a:ahLst/>
              <a:cxnLst/>
              <a:rect l="l" t="t" r="r" b="b"/>
              <a:pathLst>
                <a:path w="691515" h="50800">
                  <a:moveTo>
                    <a:pt x="691172" y="0"/>
                  </a:moveTo>
                  <a:lnTo>
                    <a:pt x="0" y="0"/>
                  </a:lnTo>
                  <a:lnTo>
                    <a:pt x="0" y="50609"/>
                  </a:lnTo>
                  <a:lnTo>
                    <a:pt x="691172" y="50609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rgbClr val="5A5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2447" y="-43587"/>
            <a:ext cx="81851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891" y="866305"/>
            <a:ext cx="3486785" cy="1270"/>
          </a:xfrm>
          <a:custGeom>
            <a:avLst/>
            <a:gdLst/>
            <a:ahLst/>
            <a:cxnLst/>
            <a:rect l="l" t="t" r="r" b="b"/>
            <a:pathLst>
              <a:path w="3486785" h="1269">
                <a:moveTo>
                  <a:pt x="0" y="1270"/>
                </a:moveTo>
                <a:lnTo>
                  <a:pt x="3486289" y="1270"/>
                </a:lnTo>
                <a:lnTo>
                  <a:pt x="3486289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F2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3954" y="1151025"/>
            <a:ext cx="1980564" cy="7886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35"/>
              </a:spcBef>
            </a:pPr>
            <a:r>
              <a:rPr sz="2450" b="1" dirty="0">
                <a:solidFill>
                  <a:srgbClr val="5A5A79"/>
                </a:solidFill>
                <a:latin typeface="Times New Roman"/>
                <a:cs typeface="Times New Roman"/>
              </a:rPr>
              <a:t>Introduction</a:t>
            </a:r>
            <a:r>
              <a:rPr sz="2450" b="1" spc="-160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2450" b="1" spc="-50" dirty="0">
                <a:solidFill>
                  <a:srgbClr val="5A5A79"/>
                </a:solidFill>
                <a:latin typeface="Times New Roman"/>
                <a:cs typeface="Times New Roman"/>
              </a:rPr>
              <a:t>à </a:t>
            </a:r>
            <a:r>
              <a:rPr sz="2450" b="1" dirty="0">
                <a:solidFill>
                  <a:srgbClr val="5A5A79"/>
                </a:solidFill>
                <a:latin typeface="Times New Roman"/>
                <a:cs typeface="Times New Roman"/>
              </a:rPr>
              <a:t>l’ETL</a:t>
            </a:r>
            <a:r>
              <a:rPr sz="2450" b="1" spc="-21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2450" b="1" spc="-10" dirty="0">
                <a:solidFill>
                  <a:srgbClr val="5A5A79"/>
                </a:solidFill>
                <a:latin typeface="Times New Roman"/>
                <a:cs typeface="Times New Roman"/>
              </a:rPr>
              <a:t>et</a:t>
            </a:r>
            <a:r>
              <a:rPr sz="2450" b="1" spc="-21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2450" b="1" spc="-30" dirty="0">
                <a:solidFill>
                  <a:srgbClr val="5A5A79"/>
                </a:solidFill>
                <a:latin typeface="Times New Roman"/>
                <a:cs typeface="Times New Roman"/>
              </a:rPr>
              <a:t>l’ELT</a:t>
            </a:r>
            <a:endParaRPr sz="245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73567" y="2379949"/>
            <a:ext cx="861060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z="900" i="1" dirty="0">
                <a:solidFill>
                  <a:srgbClr val="5A5A79"/>
                </a:solidFill>
                <a:latin typeface="Arial"/>
                <a:cs typeface="Arial"/>
              </a:rPr>
              <a:t>Nom</a:t>
            </a:r>
            <a:r>
              <a:rPr sz="900" i="1" spc="-20" dirty="0">
                <a:solidFill>
                  <a:srgbClr val="5A5A79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5A5A79"/>
                </a:solidFill>
                <a:latin typeface="Arial"/>
                <a:cs typeface="Arial"/>
              </a:rPr>
              <a:t>de</a:t>
            </a:r>
            <a:r>
              <a:rPr sz="900" i="1" spc="-15" dirty="0">
                <a:solidFill>
                  <a:srgbClr val="5A5A79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5A5A79"/>
                </a:solidFill>
                <a:latin typeface="Arial"/>
                <a:cs typeface="Arial"/>
              </a:rPr>
              <a:t>la</a:t>
            </a:r>
            <a:r>
              <a:rPr sz="900" i="1" spc="-20" dirty="0">
                <a:solidFill>
                  <a:srgbClr val="5A5A79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5A5A79"/>
                </a:solidFill>
                <a:latin typeface="Arial"/>
                <a:cs typeface="Arial"/>
              </a:rPr>
              <a:t>filière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900" i="1" dirty="0">
                <a:solidFill>
                  <a:srgbClr val="5A5A79"/>
                </a:solidFill>
                <a:latin typeface="Arial"/>
                <a:cs typeface="Arial"/>
              </a:rPr>
              <a:t>Année</a:t>
            </a:r>
            <a:r>
              <a:rPr sz="900" i="1" spc="-35" dirty="0">
                <a:solidFill>
                  <a:srgbClr val="5A5A79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5A5A79"/>
                </a:solidFill>
                <a:latin typeface="Arial"/>
                <a:cs typeface="Arial"/>
              </a:rPr>
              <a:t>(optionel)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32001" y="2957360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0" y="0"/>
                </a:moveTo>
                <a:lnTo>
                  <a:pt x="1944001" y="0"/>
                </a:lnTo>
              </a:path>
            </a:pathLst>
          </a:custGeom>
          <a:ln w="8851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65275" y="3040862"/>
            <a:ext cx="1477645" cy="0"/>
          </a:xfrm>
          <a:custGeom>
            <a:avLst/>
            <a:gdLst/>
            <a:ahLst/>
            <a:cxnLst/>
            <a:rect l="l" t="t" r="r" b="b"/>
            <a:pathLst>
              <a:path w="1477645">
                <a:moveTo>
                  <a:pt x="0" y="0"/>
                </a:moveTo>
                <a:lnTo>
                  <a:pt x="1477454" y="0"/>
                </a:lnTo>
              </a:path>
            </a:pathLst>
          </a:custGeom>
          <a:ln w="8851">
            <a:solidFill>
              <a:srgbClr val="FF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312436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>
                <a:moveTo>
                  <a:pt x="0" y="0"/>
                </a:moveTo>
                <a:lnTo>
                  <a:pt x="971994" y="0"/>
                </a:lnTo>
              </a:path>
            </a:pathLst>
          </a:custGeom>
          <a:ln w="8851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8404" y="3242492"/>
            <a:ext cx="13290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©</a:t>
            </a:r>
            <a:r>
              <a:rPr sz="600" spc="-2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2025</a:t>
            </a:r>
            <a:r>
              <a:rPr sz="600" spc="7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A9A9BF"/>
                </a:solidFill>
                <a:latin typeface="Arial MT"/>
                <a:cs typeface="Arial MT"/>
              </a:rPr>
              <a:t>NOVATIEL.</a:t>
            </a:r>
            <a:r>
              <a:rPr sz="600" spc="-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All</a:t>
            </a:r>
            <a:r>
              <a:rPr sz="600" spc="-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A9A9BF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64086" y="3242492"/>
            <a:ext cx="12236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Introduction</a:t>
            </a:r>
            <a:r>
              <a:rPr sz="600" spc="-30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à,[0.5em]</a:t>
            </a:r>
            <a:r>
              <a:rPr sz="600" spc="-2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l’ETL</a:t>
            </a:r>
            <a:r>
              <a:rPr sz="600" spc="-30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A9A9BF"/>
                </a:solidFill>
                <a:latin typeface="Arial MT"/>
                <a:cs typeface="Arial MT"/>
              </a:rPr>
              <a:t>et</a:t>
            </a:r>
            <a:r>
              <a:rPr sz="600" spc="-25" dirty="0">
                <a:solidFill>
                  <a:srgbClr val="A9A9BF"/>
                </a:solidFill>
                <a:latin typeface="Arial MT"/>
                <a:cs typeface="Arial MT"/>
              </a:rPr>
              <a:t> </a:t>
            </a:r>
            <a:r>
              <a:rPr sz="600" spc="-20" dirty="0">
                <a:solidFill>
                  <a:srgbClr val="A9A9BF"/>
                </a:solidFill>
                <a:latin typeface="Arial MT"/>
                <a:cs typeface="Arial MT"/>
              </a:rPr>
              <a:t>l’ELT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EEBE2-FAAD-6E5A-2D96-92C1124C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51885DB-C9FB-AC97-4BC6-524A0C2314AD}"/>
              </a:ext>
            </a:extLst>
          </p:cNvPr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5E9EAD-E2E8-66BB-BFC2-9392032CD6D2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B006DFC-F85B-11AB-2318-93DE9E204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239" y="485048"/>
            <a:ext cx="35617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b="1" dirty="0"/>
              <a:t>Comprendre l’ELT par l'analogie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14288CA-ED61-AAF8-3310-1F104BA821BC}"/>
              </a:ext>
            </a:extLst>
          </p:cNvPr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E1BC0E5-2240-8650-6B9F-40BA5BF6B13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7F11E87-E4B1-2B21-AF27-A3DA35D2745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63ECED1-845E-38A7-0156-09875D0DF91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</a:t>
            </a:fld>
            <a:r>
              <a:rPr spc="-10" dirty="0"/>
              <a:t>/31</a:t>
            </a:r>
          </a:p>
        </p:txBody>
      </p:sp>
      <p:pic>
        <p:nvPicPr>
          <p:cNvPr id="10" name="Image 9" descr="Une image contenant text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2D707AE-C2E7-F917-89D4-0DCCA7F6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4" y="934406"/>
            <a:ext cx="4008759" cy="21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7546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78322-4951-331F-3CF5-C99E7EB7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F0E633E-2F70-A1EA-A41F-59C0FBACBECB}"/>
              </a:ext>
            </a:extLst>
          </p:cNvPr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6E149B9-0BD7-76A4-8932-509DA26D621E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46301D-2B2D-3D3E-B515-3E6F2DA0B2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239" y="485048"/>
            <a:ext cx="35617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fr-FR" b="1" dirty="0"/>
              <a:t>Le Pipeline de Données dans l'Écosystème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A0186C-5393-76FC-02BF-7658491A18B7}"/>
              </a:ext>
            </a:extLst>
          </p:cNvPr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E170DA2-F97B-EBAB-A31E-93886389405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C88D251-605F-3494-0ECF-D92F62DA408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662BE96-4E43-FE7E-397D-1BCA737D5CE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</a:t>
            </a:fld>
            <a:r>
              <a:rPr spc="-10" dirty="0"/>
              <a:t>/31</a:t>
            </a:r>
          </a:p>
        </p:txBody>
      </p:sp>
      <p:pic>
        <p:nvPicPr>
          <p:cNvPr id="11" name="Image 1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CDB822C8-7DEA-50EF-283F-F9A55337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" y="959533"/>
            <a:ext cx="4032218" cy="21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6026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9" y="-43587"/>
            <a:ext cx="1946910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Comparaison</a:t>
            </a:r>
            <a:r>
              <a:rPr sz="1400" spc="7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ETL</a:t>
            </a:r>
            <a:r>
              <a:rPr sz="1400" spc="7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vs</a:t>
            </a:r>
            <a:r>
              <a:rPr sz="1400" spc="80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5A5A79"/>
                </a:solidFill>
                <a:latin typeface="Times New Roman"/>
                <a:cs typeface="Times New Roman"/>
              </a:rPr>
              <a:t>ELT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987" y="778383"/>
            <a:ext cx="2241550" cy="0"/>
          </a:xfrm>
          <a:custGeom>
            <a:avLst/>
            <a:gdLst/>
            <a:ahLst/>
            <a:cxnLst/>
            <a:rect l="l" t="t" r="r" b="b"/>
            <a:pathLst>
              <a:path w="2241550">
                <a:moveTo>
                  <a:pt x="0" y="0"/>
                </a:moveTo>
                <a:lnTo>
                  <a:pt x="2241359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534" y="878670"/>
            <a:ext cx="4507116" cy="211852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74625" indent="-136525">
              <a:lnSpc>
                <a:spcPct val="100000"/>
              </a:lnSpc>
              <a:spcBef>
                <a:spcPts val="330"/>
              </a:spcBef>
              <a:buClr>
                <a:srgbClr val="5A5A79"/>
              </a:buClr>
              <a:buFont typeface="Arial"/>
              <a:buChar char="•"/>
              <a:tabLst>
                <a:tab pos="174625" algn="l"/>
              </a:tabLst>
            </a:pPr>
            <a:r>
              <a:rPr sz="1100" b="1" dirty="0">
                <a:latin typeface="Arial"/>
                <a:cs typeface="Arial"/>
              </a:rPr>
              <a:t>Lieu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la</a:t>
            </a:r>
            <a:r>
              <a:rPr sz="1100" b="1" spc="-10" dirty="0">
                <a:latin typeface="Arial"/>
                <a:cs typeface="Arial"/>
              </a:rPr>
              <a:t> transformation </a:t>
            </a:r>
            <a:r>
              <a:rPr sz="1100" spc="-50" dirty="0">
                <a:latin typeface="Arial MT"/>
                <a:cs typeface="Arial MT"/>
              </a:rPr>
              <a:t>:</a:t>
            </a:r>
            <a:endParaRPr sz="1100" dirty="0">
              <a:latin typeface="Arial MT"/>
              <a:cs typeface="Arial MT"/>
            </a:endParaRPr>
          </a:p>
          <a:p>
            <a:pPr marL="451484" lvl="1" indent="-130810">
              <a:lnSpc>
                <a:spcPct val="100000"/>
              </a:lnSpc>
              <a:spcBef>
                <a:spcPts val="210"/>
              </a:spcBef>
              <a:buClr>
                <a:srgbClr val="5A5A79"/>
              </a:buClr>
              <a:buFont typeface="Arial"/>
              <a:buChar char="•"/>
              <a:tabLst>
                <a:tab pos="451484" algn="l"/>
              </a:tabLst>
            </a:pPr>
            <a:r>
              <a:rPr sz="1000" dirty="0">
                <a:latin typeface="Arial MT"/>
                <a:cs typeface="Arial MT"/>
              </a:rPr>
              <a:t>ETL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: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moteur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externe</a:t>
            </a:r>
            <a:endParaRPr sz="1000" dirty="0">
              <a:latin typeface="Arial MT"/>
              <a:cs typeface="Arial MT"/>
            </a:endParaRPr>
          </a:p>
          <a:p>
            <a:pPr marL="451484" lvl="1" indent="-130810">
              <a:lnSpc>
                <a:spcPct val="100000"/>
              </a:lnSpc>
              <a:spcBef>
                <a:spcPts val="35"/>
              </a:spcBef>
              <a:buClr>
                <a:srgbClr val="5A5A79"/>
              </a:buClr>
              <a:buFont typeface="Arial"/>
              <a:buChar char="•"/>
              <a:tabLst>
                <a:tab pos="451484" algn="l"/>
              </a:tabLst>
            </a:pPr>
            <a:r>
              <a:rPr sz="1000" spc="-35" dirty="0">
                <a:latin typeface="Arial MT"/>
                <a:cs typeface="Arial MT"/>
              </a:rPr>
              <a:t>ELT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: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entrepot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/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25" dirty="0">
                <a:latin typeface="Arial MT"/>
                <a:cs typeface="Arial MT"/>
              </a:rPr>
              <a:t>lac</a:t>
            </a:r>
            <a:endParaRPr sz="1000" dirty="0">
              <a:latin typeface="Arial MT"/>
              <a:cs typeface="Arial MT"/>
            </a:endParaRPr>
          </a:p>
          <a:p>
            <a:pPr marL="173990" marR="300990" indent="-136525">
              <a:lnSpc>
                <a:spcPct val="102600"/>
              </a:lnSpc>
              <a:spcBef>
                <a:spcPts val="36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r>
              <a:rPr sz="1100" b="1" dirty="0">
                <a:latin typeface="Arial"/>
                <a:cs typeface="Arial"/>
              </a:rPr>
              <a:t>Latence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=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solidFill>
                  <a:schemeClr val="accent1">
                    <a:lumMod val="75000"/>
                  </a:schemeClr>
                </a:solidFill>
                <a:latin typeface="Arial MT"/>
                <a:cs typeface="Arial MT"/>
              </a:rPr>
              <a:t>batch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classique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;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ELT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=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batch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/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near </a:t>
            </a:r>
            <a:r>
              <a:rPr sz="1100" spc="-1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real-</a:t>
            </a:r>
            <a:r>
              <a:rPr sz="1100" spc="-2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time</a:t>
            </a:r>
            <a:endParaRPr sz="1100" dirty="0">
              <a:solidFill>
                <a:schemeClr val="accent6">
                  <a:lumMod val="75000"/>
                </a:schemeClr>
              </a:solidFill>
              <a:latin typeface="Arial MT"/>
              <a:cs typeface="Arial MT"/>
            </a:endParaRPr>
          </a:p>
          <a:p>
            <a:pPr marL="173990" marR="243204" indent="-136525">
              <a:lnSpc>
                <a:spcPct val="102600"/>
              </a:lnSpc>
              <a:spcBef>
                <a:spcPts val="335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r>
              <a:rPr sz="1100" b="1" dirty="0">
                <a:latin typeface="Arial"/>
                <a:cs typeface="Arial"/>
              </a:rPr>
              <a:t>Couts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=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licences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+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serveurs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;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ELT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=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paiement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 	</a:t>
            </a:r>
            <a:r>
              <a:rPr sz="1100" spc="-10" dirty="0">
                <a:latin typeface="Arial MT"/>
                <a:cs typeface="Arial MT"/>
              </a:rPr>
              <a:t>l’usage</a:t>
            </a:r>
            <a:endParaRPr sz="1100" dirty="0">
              <a:latin typeface="Arial MT"/>
              <a:cs typeface="Arial MT"/>
            </a:endParaRPr>
          </a:p>
          <a:p>
            <a:pPr marL="173990" marR="30480" indent="-136525">
              <a:lnSpc>
                <a:spcPct val="102600"/>
              </a:lnSpc>
              <a:spcBef>
                <a:spcPts val="34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r>
              <a:rPr sz="1100" b="1" spc="-10" dirty="0">
                <a:latin typeface="Arial"/>
                <a:cs typeface="Arial"/>
              </a:rPr>
              <a:t>Gouvernance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=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controle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avant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chargement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;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ELT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= 	</a:t>
            </a:r>
            <a:r>
              <a:rPr sz="1100" dirty="0">
                <a:latin typeface="Arial MT"/>
                <a:cs typeface="Arial MT"/>
              </a:rPr>
              <a:t>controle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 err="1">
                <a:latin typeface="Arial MT"/>
                <a:cs typeface="Arial MT"/>
              </a:rPr>
              <a:t>en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aval</a:t>
            </a:r>
            <a:endParaRPr lang="fr-FR" sz="1100" spc="-20" dirty="0">
              <a:latin typeface="Arial MT"/>
              <a:cs typeface="Arial MT"/>
            </a:endParaRPr>
          </a:p>
          <a:p>
            <a:pPr marL="173990" marR="30480" indent="-136525">
              <a:lnSpc>
                <a:spcPct val="102600"/>
              </a:lnSpc>
              <a:spcBef>
                <a:spcPts val="34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endParaRPr lang="fr-FR" sz="1100" spc="-20" dirty="0">
              <a:latin typeface="Arial MT"/>
              <a:cs typeface="Arial MT"/>
            </a:endParaRPr>
          </a:p>
          <a:p>
            <a:pPr marL="173990" marR="30480" indent="-136525">
              <a:lnSpc>
                <a:spcPct val="102600"/>
              </a:lnSpc>
              <a:spcBef>
                <a:spcPts val="34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endParaRPr lang="fr-FR" sz="1100" spc="-20" dirty="0">
              <a:latin typeface="Arial MT"/>
              <a:cs typeface="Arial MT"/>
            </a:endParaRPr>
          </a:p>
          <a:p>
            <a:pPr marL="173990" marR="30480" indent="-136525">
              <a:lnSpc>
                <a:spcPct val="102600"/>
              </a:lnSpc>
              <a:spcBef>
                <a:spcPts val="34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r>
              <a:rPr lang="fr-FR" sz="700" dirty="0">
                <a:solidFill>
                  <a:schemeClr val="accent1">
                    <a:lumMod val="75000"/>
                  </a:schemeClr>
                </a:solidFill>
              </a:rPr>
              <a:t>par</a:t>
            </a:r>
            <a:r>
              <a:rPr lang="fr-FR" sz="700" dirty="0"/>
              <a:t> exemple toutes les nuits, toutes les heures</a:t>
            </a:r>
          </a:p>
          <a:p>
            <a:pPr marL="173990" marR="30480" indent="-136525">
              <a:lnSpc>
                <a:spcPct val="102600"/>
              </a:lnSpc>
              <a:spcBef>
                <a:spcPts val="340"/>
              </a:spcBef>
              <a:buClr>
                <a:srgbClr val="5A5A79"/>
              </a:buClr>
              <a:buFont typeface="Arial"/>
              <a:buChar char="•"/>
              <a:tabLst>
                <a:tab pos="176530" algn="l"/>
              </a:tabLst>
            </a:pPr>
            <a:r>
              <a:rPr lang="fr-FR" sz="7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chargées</a:t>
            </a:r>
            <a:r>
              <a:rPr lang="fr-FR" sz="700" dirty="0">
                <a:latin typeface="Arial MT"/>
                <a:cs typeface="Arial MT"/>
              </a:rPr>
              <a:t> brutes dans le DW, puis transformées à la volée</a:t>
            </a:r>
            <a:endParaRPr sz="7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9" y="-43587"/>
            <a:ext cx="2383790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Schéma</a:t>
            </a:r>
            <a:r>
              <a:rPr sz="1400" spc="6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comparatif</a:t>
            </a:r>
            <a:r>
              <a:rPr sz="1400" spc="70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ETL</a:t>
            </a:r>
            <a:r>
              <a:rPr sz="1400" spc="6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vs</a:t>
            </a:r>
            <a:r>
              <a:rPr sz="1400" spc="70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5A5A79"/>
                </a:solidFill>
                <a:latin typeface="Times New Roman"/>
                <a:cs typeface="Times New Roman"/>
              </a:rPr>
              <a:t>ELT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987" y="778383"/>
            <a:ext cx="2756535" cy="0"/>
          </a:xfrm>
          <a:custGeom>
            <a:avLst/>
            <a:gdLst/>
            <a:ahLst/>
            <a:cxnLst/>
            <a:rect l="l" t="t" r="r" b="b"/>
            <a:pathLst>
              <a:path w="2756535">
                <a:moveTo>
                  <a:pt x="0" y="0"/>
                </a:moveTo>
                <a:lnTo>
                  <a:pt x="2756052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59978" y="1458526"/>
            <a:ext cx="903605" cy="365125"/>
            <a:chOff x="359978" y="1458526"/>
            <a:chExt cx="903605" cy="365125"/>
          </a:xfrm>
        </p:grpSpPr>
        <p:sp>
          <p:nvSpPr>
            <p:cNvPr id="8" name="object 8"/>
            <p:cNvSpPr/>
            <p:nvPr/>
          </p:nvSpPr>
          <p:spPr>
            <a:xfrm>
              <a:off x="362518" y="1461066"/>
              <a:ext cx="898525" cy="360045"/>
            </a:xfrm>
            <a:custGeom>
              <a:avLst/>
              <a:gdLst/>
              <a:ahLst/>
              <a:cxnLst/>
              <a:rect l="l" t="t" r="r" b="b"/>
              <a:pathLst>
                <a:path w="898525" h="360044">
                  <a:moveTo>
                    <a:pt x="84738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847386" y="360004"/>
                  </a:lnTo>
                  <a:lnTo>
                    <a:pt x="867086" y="356026"/>
                  </a:lnTo>
                  <a:lnTo>
                    <a:pt x="883174" y="345180"/>
                  </a:lnTo>
                  <a:lnTo>
                    <a:pt x="894020" y="329093"/>
                  </a:lnTo>
                  <a:lnTo>
                    <a:pt x="897997" y="309393"/>
                  </a:lnTo>
                  <a:lnTo>
                    <a:pt x="897997" y="50610"/>
                  </a:lnTo>
                  <a:lnTo>
                    <a:pt x="894020" y="30910"/>
                  </a:lnTo>
                  <a:lnTo>
                    <a:pt x="883174" y="14823"/>
                  </a:lnTo>
                  <a:lnTo>
                    <a:pt x="867086" y="3977"/>
                  </a:lnTo>
                  <a:lnTo>
                    <a:pt x="847386" y="0"/>
                  </a:lnTo>
                  <a:close/>
                </a:path>
              </a:pathLst>
            </a:custGeom>
            <a:solidFill>
              <a:srgbClr val="AB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518" y="1461066"/>
              <a:ext cx="898525" cy="360045"/>
            </a:xfrm>
            <a:custGeom>
              <a:avLst/>
              <a:gdLst/>
              <a:ahLst/>
              <a:cxnLst/>
              <a:rect l="l" t="t" r="r" b="b"/>
              <a:pathLst>
                <a:path w="898525" h="360044">
                  <a:moveTo>
                    <a:pt x="84738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847386" y="360004"/>
                  </a:lnTo>
                  <a:lnTo>
                    <a:pt x="867086" y="356026"/>
                  </a:lnTo>
                  <a:lnTo>
                    <a:pt x="883174" y="345180"/>
                  </a:lnTo>
                  <a:lnTo>
                    <a:pt x="894020" y="329093"/>
                  </a:lnTo>
                  <a:lnTo>
                    <a:pt x="897997" y="309393"/>
                  </a:lnTo>
                  <a:lnTo>
                    <a:pt x="897997" y="50610"/>
                  </a:lnTo>
                  <a:lnTo>
                    <a:pt x="894020" y="30910"/>
                  </a:lnTo>
                  <a:lnTo>
                    <a:pt x="883174" y="14823"/>
                  </a:lnTo>
                  <a:lnTo>
                    <a:pt x="867086" y="3977"/>
                  </a:lnTo>
                  <a:lnTo>
                    <a:pt x="84738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6011" y="1539492"/>
            <a:ext cx="8312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Source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15039" y="1458526"/>
            <a:ext cx="567690" cy="365125"/>
            <a:chOff x="1515039" y="1458526"/>
            <a:chExt cx="567690" cy="365125"/>
          </a:xfrm>
        </p:grpSpPr>
        <p:sp>
          <p:nvSpPr>
            <p:cNvPr id="12" name="object 12"/>
            <p:cNvSpPr/>
            <p:nvPr/>
          </p:nvSpPr>
          <p:spPr>
            <a:xfrm>
              <a:off x="1517579" y="1461066"/>
              <a:ext cx="562610" cy="360045"/>
            </a:xfrm>
            <a:custGeom>
              <a:avLst/>
              <a:gdLst/>
              <a:ahLst/>
              <a:cxnLst/>
              <a:rect l="l" t="t" r="r" b="b"/>
              <a:pathLst>
                <a:path w="562610" h="360044">
                  <a:moveTo>
                    <a:pt x="51141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511411" y="360004"/>
                  </a:lnTo>
                  <a:lnTo>
                    <a:pt x="531111" y="356026"/>
                  </a:lnTo>
                  <a:lnTo>
                    <a:pt x="547199" y="345180"/>
                  </a:lnTo>
                  <a:lnTo>
                    <a:pt x="558045" y="329093"/>
                  </a:lnTo>
                  <a:lnTo>
                    <a:pt x="562022" y="309393"/>
                  </a:lnTo>
                  <a:lnTo>
                    <a:pt x="562022" y="50610"/>
                  </a:lnTo>
                  <a:lnTo>
                    <a:pt x="558045" y="30910"/>
                  </a:lnTo>
                  <a:lnTo>
                    <a:pt x="547199" y="14823"/>
                  </a:lnTo>
                  <a:lnTo>
                    <a:pt x="531111" y="3977"/>
                  </a:lnTo>
                  <a:lnTo>
                    <a:pt x="511411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7579" y="1461066"/>
              <a:ext cx="562610" cy="360045"/>
            </a:xfrm>
            <a:custGeom>
              <a:avLst/>
              <a:gdLst/>
              <a:ahLst/>
              <a:cxnLst/>
              <a:rect l="l" t="t" r="r" b="b"/>
              <a:pathLst>
                <a:path w="562610" h="360044">
                  <a:moveTo>
                    <a:pt x="51141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511411" y="360004"/>
                  </a:lnTo>
                  <a:lnTo>
                    <a:pt x="531111" y="356026"/>
                  </a:lnTo>
                  <a:lnTo>
                    <a:pt x="547199" y="345180"/>
                  </a:lnTo>
                  <a:lnTo>
                    <a:pt x="558045" y="329093"/>
                  </a:lnTo>
                  <a:lnTo>
                    <a:pt x="562022" y="309393"/>
                  </a:lnTo>
                  <a:lnTo>
                    <a:pt x="562022" y="50610"/>
                  </a:lnTo>
                  <a:lnTo>
                    <a:pt x="558045" y="30910"/>
                  </a:lnTo>
                  <a:lnTo>
                    <a:pt x="547199" y="14823"/>
                  </a:lnTo>
                  <a:lnTo>
                    <a:pt x="531111" y="3977"/>
                  </a:lnTo>
                  <a:lnTo>
                    <a:pt x="51141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1050" y="1538006"/>
            <a:ext cx="4953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Extract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34124" y="1458526"/>
            <a:ext cx="768985" cy="365125"/>
            <a:chOff x="2334124" y="1458526"/>
            <a:chExt cx="768985" cy="365125"/>
          </a:xfrm>
        </p:grpSpPr>
        <p:sp>
          <p:nvSpPr>
            <p:cNvPr id="16" name="object 16"/>
            <p:cNvSpPr/>
            <p:nvPr/>
          </p:nvSpPr>
          <p:spPr>
            <a:xfrm>
              <a:off x="2336664" y="1461066"/>
              <a:ext cx="763905" cy="360045"/>
            </a:xfrm>
            <a:custGeom>
              <a:avLst/>
              <a:gdLst/>
              <a:ahLst/>
              <a:cxnLst/>
              <a:rect l="l" t="t" r="r" b="b"/>
              <a:pathLst>
                <a:path w="763905" h="360044">
                  <a:moveTo>
                    <a:pt x="7129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712998" y="360004"/>
                  </a:lnTo>
                  <a:lnTo>
                    <a:pt x="732698" y="356026"/>
                  </a:lnTo>
                  <a:lnTo>
                    <a:pt x="748786" y="345180"/>
                  </a:lnTo>
                  <a:lnTo>
                    <a:pt x="759632" y="329093"/>
                  </a:lnTo>
                  <a:lnTo>
                    <a:pt x="763609" y="309393"/>
                  </a:lnTo>
                  <a:lnTo>
                    <a:pt x="763609" y="50610"/>
                  </a:lnTo>
                  <a:lnTo>
                    <a:pt x="759632" y="30910"/>
                  </a:lnTo>
                  <a:lnTo>
                    <a:pt x="748786" y="14823"/>
                  </a:lnTo>
                  <a:lnTo>
                    <a:pt x="732698" y="3977"/>
                  </a:lnTo>
                  <a:lnTo>
                    <a:pt x="712998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6664" y="1461066"/>
              <a:ext cx="763905" cy="360045"/>
            </a:xfrm>
            <a:custGeom>
              <a:avLst/>
              <a:gdLst/>
              <a:ahLst/>
              <a:cxnLst/>
              <a:rect l="l" t="t" r="r" b="b"/>
              <a:pathLst>
                <a:path w="763905" h="360044">
                  <a:moveTo>
                    <a:pt x="7129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712998" y="360004"/>
                  </a:lnTo>
                  <a:lnTo>
                    <a:pt x="732698" y="356026"/>
                  </a:lnTo>
                  <a:lnTo>
                    <a:pt x="748786" y="345180"/>
                  </a:lnTo>
                  <a:lnTo>
                    <a:pt x="759632" y="329093"/>
                  </a:lnTo>
                  <a:lnTo>
                    <a:pt x="763609" y="309393"/>
                  </a:lnTo>
                  <a:lnTo>
                    <a:pt x="763609" y="50610"/>
                  </a:lnTo>
                  <a:lnTo>
                    <a:pt x="759632" y="30910"/>
                  </a:lnTo>
                  <a:lnTo>
                    <a:pt x="748786" y="14823"/>
                  </a:lnTo>
                  <a:lnTo>
                    <a:pt x="732698" y="3977"/>
                  </a:lnTo>
                  <a:lnTo>
                    <a:pt x="71299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70124" y="1539492"/>
            <a:ext cx="6972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4797" y="1458526"/>
            <a:ext cx="428625" cy="365125"/>
            <a:chOff x="3354797" y="1458526"/>
            <a:chExt cx="428625" cy="365125"/>
          </a:xfrm>
        </p:grpSpPr>
        <p:sp>
          <p:nvSpPr>
            <p:cNvPr id="20" name="object 20"/>
            <p:cNvSpPr/>
            <p:nvPr/>
          </p:nvSpPr>
          <p:spPr>
            <a:xfrm>
              <a:off x="3357337" y="1461066"/>
              <a:ext cx="423545" cy="360045"/>
            </a:xfrm>
            <a:custGeom>
              <a:avLst/>
              <a:gdLst/>
              <a:ahLst/>
              <a:cxnLst/>
              <a:rect l="l" t="t" r="r" b="b"/>
              <a:pathLst>
                <a:path w="423545" h="360044">
                  <a:moveTo>
                    <a:pt x="37273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372731" y="360004"/>
                  </a:lnTo>
                  <a:lnTo>
                    <a:pt x="392431" y="356026"/>
                  </a:lnTo>
                  <a:lnTo>
                    <a:pt x="408518" y="345180"/>
                  </a:lnTo>
                  <a:lnTo>
                    <a:pt x="419364" y="329093"/>
                  </a:lnTo>
                  <a:lnTo>
                    <a:pt x="423341" y="309393"/>
                  </a:lnTo>
                  <a:lnTo>
                    <a:pt x="423341" y="50610"/>
                  </a:lnTo>
                  <a:lnTo>
                    <a:pt x="419364" y="30910"/>
                  </a:lnTo>
                  <a:lnTo>
                    <a:pt x="408518" y="14823"/>
                  </a:lnTo>
                  <a:lnTo>
                    <a:pt x="392431" y="3977"/>
                  </a:lnTo>
                  <a:lnTo>
                    <a:pt x="372731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7337" y="1461066"/>
              <a:ext cx="423545" cy="360045"/>
            </a:xfrm>
            <a:custGeom>
              <a:avLst/>
              <a:gdLst/>
              <a:ahLst/>
              <a:cxnLst/>
              <a:rect l="l" t="t" r="r" b="b"/>
              <a:pathLst>
                <a:path w="423545" h="360044">
                  <a:moveTo>
                    <a:pt x="37273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372731" y="360004"/>
                  </a:lnTo>
                  <a:lnTo>
                    <a:pt x="392431" y="356026"/>
                  </a:lnTo>
                  <a:lnTo>
                    <a:pt x="408518" y="345180"/>
                  </a:lnTo>
                  <a:lnTo>
                    <a:pt x="419364" y="329093"/>
                  </a:lnTo>
                  <a:lnTo>
                    <a:pt x="423341" y="309393"/>
                  </a:lnTo>
                  <a:lnTo>
                    <a:pt x="423341" y="50610"/>
                  </a:lnTo>
                  <a:lnTo>
                    <a:pt x="419364" y="30910"/>
                  </a:lnTo>
                  <a:lnTo>
                    <a:pt x="408518" y="14823"/>
                  </a:lnTo>
                  <a:lnTo>
                    <a:pt x="392431" y="3977"/>
                  </a:lnTo>
                  <a:lnTo>
                    <a:pt x="37273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90785" y="1538006"/>
            <a:ext cx="3568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Load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35202" y="1458526"/>
            <a:ext cx="365125" cy="365125"/>
            <a:chOff x="4035202" y="1458526"/>
            <a:chExt cx="365125" cy="365125"/>
          </a:xfrm>
        </p:grpSpPr>
        <p:sp>
          <p:nvSpPr>
            <p:cNvPr id="24" name="object 24"/>
            <p:cNvSpPr/>
            <p:nvPr/>
          </p:nvSpPr>
          <p:spPr>
            <a:xfrm>
              <a:off x="4037742" y="146106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0939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309393" y="360004"/>
                  </a:lnTo>
                  <a:lnTo>
                    <a:pt x="329093" y="356026"/>
                  </a:lnTo>
                  <a:lnTo>
                    <a:pt x="345180" y="345180"/>
                  </a:lnTo>
                  <a:lnTo>
                    <a:pt x="356027" y="329093"/>
                  </a:lnTo>
                  <a:lnTo>
                    <a:pt x="360004" y="309393"/>
                  </a:lnTo>
                  <a:lnTo>
                    <a:pt x="360004" y="50610"/>
                  </a:lnTo>
                  <a:lnTo>
                    <a:pt x="356027" y="30910"/>
                  </a:lnTo>
                  <a:lnTo>
                    <a:pt x="345180" y="14823"/>
                  </a:lnTo>
                  <a:lnTo>
                    <a:pt x="329093" y="3977"/>
                  </a:lnTo>
                  <a:lnTo>
                    <a:pt x="3093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7742" y="146106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0939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6"/>
                  </a:lnTo>
                  <a:lnTo>
                    <a:pt x="50610" y="360004"/>
                  </a:lnTo>
                  <a:lnTo>
                    <a:pt x="309393" y="360004"/>
                  </a:lnTo>
                  <a:lnTo>
                    <a:pt x="329093" y="356026"/>
                  </a:lnTo>
                  <a:lnTo>
                    <a:pt x="345180" y="345180"/>
                  </a:lnTo>
                  <a:lnTo>
                    <a:pt x="356027" y="329093"/>
                  </a:lnTo>
                  <a:lnTo>
                    <a:pt x="360004" y="309393"/>
                  </a:lnTo>
                  <a:lnTo>
                    <a:pt x="360004" y="50610"/>
                  </a:lnTo>
                  <a:lnTo>
                    <a:pt x="356027" y="30910"/>
                  </a:lnTo>
                  <a:lnTo>
                    <a:pt x="345180" y="14823"/>
                  </a:lnTo>
                  <a:lnTo>
                    <a:pt x="329093" y="3977"/>
                  </a:lnTo>
                  <a:lnTo>
                    <a:pt x="30939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92371" y="1538870"/>
            <a:ext cx="2508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DW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88351" y="1616061"/>
            <a:ext cx="2712720" cy="50165"/>
            <a:chOff x="1288351" y="1616061"/>
            <a:chExt cx="2712720" cy="50165"/>
          </a:xfrm>
        </p:grpSpPr>
        <p:sp>
          <p:nvSpPr>
            <p:cNvPr id="28" name="object 28"/>
            <p:cNvSpPr/>
            <p:nvPr/>
          </p:nvSpPr>
          <p:spPr>
            <a:xfrm>
              <a:off x="1288351" y="1641068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2580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2580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07437" y="1641068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41665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41665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28110" y="1641068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62338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62338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08515" y="1641068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42743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42743" y="1621122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33662" y="1070937"/>
            <a:ext cx="3695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25" dirty="0">
                <a:latin typeface="Arial"/>
                <a:cs typeface="Arial"/>
              </a:rPr>
              <a:t>ETL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9978" y="2471601"/>
            <a:ext cx="903605" cy="365125"/>
            <a:chOff x="359978" y="2471601"/>
            <a:chExt cx="903605" cy="365125"/>
          </a:xfrm>
        </p:grpSpPr>
        <p:sp>
          <p:nvSpPr>
            <p:cNvPr id="42" name="object 42"/>
            <p:cNvSpPr/>
            <p:nvPr/>
          </p:nvSpPr>
          <p:spPr>
            <a:xfrm>
              <a:off x="362518" y="2474141"/>
              <a:ext cx="898525" cy="360045"/>
            </a:xfrm>
            <a:custGeom>
              <a:avLst/>
              <a:gdLst/>
              <a:ahLst/>
              <a:cxnLst/>
              <a:rect l="l" t="t" r="r" b="b"/>
              <a:pathLst>
                <a:path w="898525" h="360044">
                  <a:moveTo>
                    <a:pt x="84738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847386" y="360004"/>
                  </a:lnTo>
                  <a:lnTo>
                    <a:pt x="867086" y="356027"/>
                  </a:lnTo>
                  <a:lnTo>
                    <a:pt x="883174" y="345180"/>
                  </a:lnTo>
                  <a:lnTo>
                    <a:pt x="894020" y="329093"/>
                  </a:lnTo>
                  <a:lnTo>
                    <a:pt x="897997" y="309393"/>
                  </a:lnTo>
                  <a:lnTo>
                    <a:pt x="897997" y="50610"/>
                  </a:lnTo>
                  <a:lnTo>
                    <a:pt x="894020" y="30910"/>
                  </a:lnTo>
                  <a:lnTo>
                    <a:pt x="883174" y="14823"/>
                  </a:lnTo>
                  <a:lnTo>
                    <a:pt x="867086" y="3977"/>
                  </a:lnTo>
                  <a:lnTo>
                    <a:pt x="847386" y="0"/>
                  </a:lnTo>
                  <a:close/>
                </a:path>
              </a:pathLst>
            </a:custGeom>
            <a:solidFill>
              <a:srgbClr val="AB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2518" y="2474141"/>
              <a:ext cx="898525" cy="360045"/>
            </a:xfrm>
            <a:custGeom>
              <a:avLst/>
              <a:gdLst/>
              <a:ahLst/>
              <a:cxnLst/>
              <a:rect l="l" t="t" r="r" b="b"/>
              <a:pathLst>
                <a:path w="898525" h="360044">
                  <a:moveTo>
                    <a:pt x="84738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847386" y="360004"/>
                  </a:lnTo>
                  <a:lnTo>
                    <a:pt x="867086" y="356027"/>
                  </a:lnTo>
                  <a:lnTo>
                    <a:pt x="883174" y="345180"/>
                  </a:lnTo>
                  <a:lnTo>
                    <a:pt x="894020" y="329093"/>
                  </a:lnTo>
                  <a:lnTo>
                    <a:pt x="897997" y="309393"/>
                  </a:lnTo>
                  <a:lnTo>
                    <a:pt x="897997" y="50610"/>
                  </a:lnTo>
                  <a:lnTo>
                    <a:pt x="894020" y="30910"/>
                  </a:lnTo>
                  <a:lnTo>
                    <a:pt x="883174" y="14823"/>
                  </a:lnTo>
                  <a:lnTo>
                    <a:pt x="867086" y="3977"/>
                  </a:lnTo>
                  <a:lnTo>
                    <a:pt x="84738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6011" y="2552559"/>
            <a:ext cx="8312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Source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15039" y="2471601"/>
            <a:ext cx="567690" cy="365125"/>
            <a:chOff x="1515039" y="2471601"/>
            <a:chExt cx="567690" cy="365125"/>
          </a:xfrm>
        </p:grpSpPr>
        <p:sp>
          <p:nvSpPr>
            <p:cNvPr id="46" name="object 46"/>
            <p:cNvSpPr/>
            <p:nvPr/>
          </p:nvSpPr>
          <p:spPr>
            <a:xfrm>
              <a:off x="1517579" y="2474141"/>
              <a:ext cx="562610" cy="360045"/>
            </a:xfrm>
            <a:custGeom>
              <a:avLst/>
              <a:gdLst/>
              <a:ahLst/>
              <a:cxnLst/>
              <a:rect l="l" t="t" r="r" b="b"/>
              <a:pathLst>
                <a:path w="562610" h="360044">
                  <a:moveTo>
                    <a:pt x="51141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511411" y="360004"/>
                  </a:lnTo>
                  <a:lnTo>
                    <a:pt x="531111" y="356027"/>
                  </a:lnTo>
                  <a:lnTo>
                    <a:pt x="547199" y="345180"/>
                  </a:lnTo>
                  <a:lnTo>
                    <a:pt x="558045" y="329093"/>
                  </a:lnTo>
                  <a:lnTo>
                    <a:pt x="562022" y="309393"/>
                  </a:lnTo>
                  <a:lnTo>
                    <a:pt x="562022" y="50610"/>
                  </a:lnTo>
                  <a:lnTo>
                    <a:pt x="558045" y="30910"/>
                  </a:lnTo>
                  <a:lnTo>
                    <a:pt x="547199" y="14823"/>
                  </a:lnTo>
                  <a:lnTo>
                    <a:pt x="531111" y="3977"/>
                  </a:lnTo>
                  <a:lnTo>
                    <a:pt x="511411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17579" y="2474141"/>
              <a:ext cx="562610" cy="360045"/>
            </a:xfrm>
            <a:custGeom>
              <a:avLst/>
              <a:gdLst/>
              <a:ahLst/>
              <a:cxnLst/>
              <a:rect l="l" t="t" r="r" b="b"/>
              <a:pathLst>
                <a:path w="562610" h="360044">
                  <a:moveTo>
                    <a:pt x="51141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511411" y="360004"/>
                  </a:lnTo>
                  <a:lnTo>
                    <a:pt x="531111" y="356027"/>
                  </a:lnTo>
                  <a:lnTo>
                    <a:pt x="547199" y="345180"/>
                  </a:lnTo>
                  <a:lnTo>
                    <a:pt x="558045" y="329093"/>
                  </a:lnTo>
                  <a:lnTo>
                    <a:pt x="562022" y="309393"/>
                  </a:lnTo>
                  <a:lnTo>
                    <a:pt x="562022" y="50610"/>
                  </a:lnTo>
                  <a:lnTo>
                    <a:pt x="558045" y="30910"/>
                  </a:lnTo>
                  <a:lnTo>
                    <a:pt x="547199" y="14823"/>
                  </a:lnTo>
                  <a:lnTo>
                    <a:pt x="531111" y="3977"/>
                  </a:lnTo>
                  <a:lnTo>
                    <a:pt x="51141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51050" y="2551060"/>
            <a:ext cx="4953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Extract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34124" y="2471601"/>
            <a:ext cx="428625" cy="365125"/>
            <a:chOff x="2334124" y="2471601"/>
            <a:chExt cx="428625" cy="365125"/>
          </a:xfrm>
        </p:grpSpPr>
        <p:sp>
          <p:nvSpPr>
            <p:cNvPr id="50" name="object 50"/>
            <p:cNvSpPr/>
            <p:nvPr/>
          </p:nvSpPr>
          <p:spPr>
            <a:xfrm>
              <a:off x="2336664" y="2474141"/>
              <a:ext cx="423545" cy="360045"/>
            </a:xfrm>
            <a:custGeom>
              <a:avLst/>
              <a:gdLst/>
              <a:ahLst/>
              <a:cxnLst/>
              <a:rect l="l" t="t" r="r" b="b"/>
              <a:pathLst>
                <a:path w="423544" h="360044">
                  <a:moveTo>
                    <a:pt x="37273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372731" y="360004"/>
                  </a:lnTo>
                  <a:lnTo>
                    <a:pt x="392431" y="356027"/>
                  </a:lnTo>
                  <a:lnTo>
                    <a:pt x="408518" y="345180"/>
                  </a:lnTo>
                  <a:lnTo>
                    <a:pt x="419364" y="329093"/>
                  </a:lnTo>
                  <a:lnTo>
                    <a:pt x="423342" y="309393"/>
                  </a:lnTo>
                  <a:lnTo>
                    <a:pt x="423342" y="50610"/>
                  </a:lnTo>
                  <a:lnTo>
                    <a:pt x="419364" y="30910"/>
                  </a:lnTo>
                  <a:lnTo>
                    <a:pt x="408518" y="14823"/>
                  </a:lnTo>
                  <a:lnTo>
                    <a:pt x="392431" y="3977"/>
                  </a:lnTo>
                  <a:lnTo>
                    <a:pt x="372731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36664" y="2474141"/>
              <a:ext cx="423545" cy="360045"/>
            </a:xfrm>
            <a:custGeom>
              <a:avLst/>
              <a:gdLst/>
              <a:ahLst/>
              <a:cxnLst/>
              <a:rect l="l" t="t" r="r" b="b"/>
              <a:pathLst>
                <a:path w="423544" h="360044">
                  <a:moveTo>
                    <a:pt x="37273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372731" y="360004"/>
                  </a:lnTo>
                  <a:lnTo>
                    <a:pt x="392431" y="356027"/>
                  </a:lnTo>
                  <a:lnTo>
                    <a:pt x="408518" y="345180"/>
                  </a:lnTo>
                  <a:lnTo>
                    <a:pt x="419364" y="329093"/>
                  </a:lnTo>
                  <a:lnTo>
                    <a:pt x="423342" y="309393"/>
                  </a:lnTo>
                  <a:lnTo>
                    <a:pt x="423342" y="50610"/>
                  </a:lnTo>
                  <a:lnTo>
                    <a:pt x="419364" y="30910"/>
                  </a:lnTo>
                  <a:lnTo>
                    <a:pt x="408518" y="14823"/>
                  </a:lnTo>
                  <a:lnTo>
                    <a:pt x="392431" y="3977"/>
                  </a:lnTo>
                  <a:lnTo>
                    <a:pt x="37273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70124" y="2551060"/>
            <a:ext cx="3568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Load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014529" y="2471601"/>
            <a:ext cx="365125" cy="365125"/>
            <a:chOff x="3014529" y="2471601"/>
            <a:chExt cx="365125" cy="365125"/>
          </a:xfrm>
        </p:grpSpPr>
        <p:sp>
          <p:nvSpPr>
            <p:cNvPr id="54" name="object 54"/>
            <p:cNvSpPr/>
            <p:nvPr/>
          </p:nvSpPr>
          <p:spPr>
            <a:xfrm>
              <a:off x="3017069" y="247414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0939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309393" y="360004"/>
                  </a:lnTo>
                  <a:lnTo>
                    <a:pt x="329093" y="356027"/>
                  </a:lnTo>
                  <a:lnTo>
                    <a:pt x="345180" y="345180"/>
                  </a:lnTo>
                  <a:lnTo>
                    <a:pt x="356027" y="329093"/>
                  </a:lnTo>
                  <a:lnTo>
                    <a:pt x="360004" y="309393"/>
                  </a:lnTo>
                  <a:lnTo>
                    <a:pt x="360004" y="50610"/>
                  </a:lnTo>
                  <a:lnTo>
                    <a:pt x="356027" y="30910"/>
                  </a:lnTo>
                  <a:lnTo>
                    <a:pt x="345180" y="14823"/>
                  </a:lnTo>
                  <a:lnTo>
                    <a:pt x="329093" y="3977"/>
                  </a:lnTo>
                  <a:lnTo>
                    <a:pt x="3093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17069" y="247414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30939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309393" y="360004"/>
                  </a:lnTo>
                  <a:lnTo>
                    <a:pt x="329093" y="356027"/>
                  </a:lnTo>
                  <a:lnTo>
                    <a:pt x="345180" y="345180"/>
                  </a:lnTo>
                  <a:lnTo>
                    <a:pt x="356027" y="329093"/>
                  </a:lnTo>
                  <a:lnTo>
                    <a:pt x="360004" y="309393"/>
                  </a:lnTo>
                  <a:lnTo>
                    <a:pt x="360004" y="50610"/>
                  </a:lnTo>
                  <a:lnTo>
                    <a:pt x="356027" y="30910"/>
                  </a:lnTo>
                  <a:lnTo>
                    <a:pt x="345180" y="14823"/>
                  </a:lnTo>
                  <a:lnTo>
                    <a:pt x="329093" y="3977"/>
                  </a:lnTo>
                  <a:lnTo>
                    <a:pt x="30939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071710" y="2551924"/>
            <a:ext cx="2508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DW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631597" y="2471601"/>
            <a:ext cx="768985" cy="365125"/>
            <a:chOff x="3631597" y="2471601"/>
            <a:chExt cx="768985" cy="365125"/>
          </a:xfrm>
        </p:grpSpPr>
        <p:sp>
          <p:nvSpPr>
            <p:cNvPr id="58" name="object 58"/>
            <p:cNvSpPr/>
            <p:nvPr/>
          </p:nvSpPr>
          <p:spPr>
            <a:xfrm>
              <a:off x="3634137" y="2474141"/>
              <a:ext cx="763905" cy="360045"/>
            </a:xfrm>
            <a:custGeom>
              <a:avLst/>
              <a:gdLst/>
              <a:ahLst/>
              <a:cxnLst/>
              <a:rect l="l" t="t" r="r" b="b"/>
              <a:pathLst>
                <a:path w="763904" h="360044">
                  <a:moveTo>
                    <a:pt x="7129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712998" y="360004"/>
                  </a:lnTo>
                  <a:lnTo>
                    <a:pt x="732698" y="356027"/>
                  </a:lnTo>
                  <a:lnTo>
                    <a:pt x="748786" y="345180"/>
                  </a:lnTo>
                  <a:lnTo>
                    <a:pt x="759632" y="329093"/>
                  </a:lnTo>
                  <a:lnTo>
                    <a:pt x="763609" y="309393"/>
                  </a:lnTo>
                  <a:lnTo>
                    <a:pt x="763609" y="50610"/>
                  </a:lnTo>
                  <a:lnTo>
                    <a:pt x="759632" y="30910"/>
                  </a:lnTo>
                  <a:lnTo>
                    <a:pt x="748786" y="14823"/>
                  </a:lnTo>
                  <a:lnTo>
                    <a:pt x="732698" y="3977"/>
                  </a:lnTo>
                  <a:lnTo>
                    <a:pt x="712998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634137" y="2474141"/>
              <a:ext cx="763905" cy="360045"/>
            </a:xfrm>
            <a:custGeom>
              <a:avLst/>
              <a:gdLst/>
              <a:ahLst/>
              <a:cxnLst/>
              <a:rect l="l" t="t" r="r" b="b"/>
              <a:pathLst>
                <a:path w="763904" h="360044">
                  <a:moveTo>
                    <a:pt x="7129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309393"/>
                  </a:lnTo>
                  <a:lnTo>
                    <a:pt x="3977" y="329093"/>
                  </a:lnTo>
                  <a:lnTo>
                    <a:pt x="14823" y="345180"/>
                  </a:lnTo>
                  <a:lnTo>
                    <a:pt x="30910" y="356027"/>
                  </a:lnTo>
                  <a:lnTo>
                    <a:pt x="50610" y="360004"/>
                  </a:lnTo>
                  <a:lnTo>
                    <a:pt x="712998" y="360004"/>
                  </a:lnTo>
                  <a:lnTo>
                    <a:pt x="732698" y="356027"/>
                  </a:lnTo>
                  <a:lnTo>
                    <a:pt x="748786" y="345180"/>
                  </a:lnTo>
                  <a:lnTo>
                    <a:pt x="759632" y="329093"/>
                  </a:lnTo>
                  <a:lnTo>
                    <a:pt x="763609" y="309393"/>
                  </a:lnTo>
                  <a:lnTo>
                    <a:pt x="763609" y="50610"/>
                  </a:lnTo>
                  <a:lnTo>
                    <a:pt x="759632" y="30910"/>
                  </a:lnTo>
                  <a:lnTo>
                    <a:pt x="748786" y="14823"/>
                  </a:lnTo>
                  <a:lnTo>
                    <a:pt x="732698" y="3977"/>
                  </a:lnTo>
                  <a:lnTo>
                    <a:pt x="71299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667582" y="2552559"/>
            <a:ext cx="6972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288351" y="2629135"/>
            <a:ext cx="2308860" cy="50165"/>
            <a:chOff x="1288351" y="2629135"/>
            <a:chExt cx="2308860" cy="50165"/>
          </a:xfrm>
        </p:grpSpPr>
        <p:sp>
          <p:nvSpPr>
            <p:cNvPr id="62" name="object 62"/>
            <p:cNvSpPr/>
            <p:nvPr/>
          </p:nvSpPr>
          <p:spPr>
            <a:xfrm>
              <a:off x="1288351" y="2654143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22580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22580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07437" y="2654143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41665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241665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7842" y="2654143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22070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22070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04910" y="2654143"/>
              <a:ext cx="149225" cy="0"/>
            </a:xfrm>
            <a:custGeom>
              <a:avLst/>
              <a:gdLst/>
              <a:ahLst/>
              <a:cxnLst/>
              <a:rect l="l" t="t" r="r" b="b"/>
              <a:pathLst>
                <a:path w="149225">
                  <a:moveTo>
                    <a:pt x="0" y="0"/>
                  </a:moveTo>
                  <a:lnTo>
                    <a:pt x="14918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39138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0" y="0"/>
                  </a:move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39138" y="2634196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39" h="40005">
                  <a:moveTo>
                    <a:pt x="52749" y="19946"/>
                  </a:moveTo>
                  <a:lnTo>
                    <a:pt x="0" y="0"/>
                  </a:lnTo>
                  <a:lnTo>
                    <a:pt x="17492" y="19946"/>
                  </a:lnTo>
                  <a:lnTo>
                    <a:pt x="0" y="39893"/>
                  </a:lnTo>
                  <a:lnTo>
                    <a:pt x="52749" y="1994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371737" y="2084003"/>
            <a:ext cx="3536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25" dirty="0">
                <a:latin typeface="Arial"/>
                <a:cs typeface="Arial"/>
              </a:rPr>
              <a:t>ELT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9" y="-43587"/>
            <a:ext cx="1225550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Cas</a:t>
            </a:r>
            <a:r>
              <a:rPr sz="1400" spc="2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5A5A79"/>
                </a:solidFill>
                <a:latin typeface="Times New Roman"/>
                <a:cs typeface="Times New Roman"/>
              </a:rPr>
              <a:t>d’utilisation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987" y="778383"/>
            <a:ext cx="1457960" cy="0"/>
          </a:xfrm>
          <a:custGeom>
            <a:avLst/>
            <a:gdLst/>
            <a:ahLst/>
            <a:cxnLst/>
            <a:rect l="l" t="t" r="r" b="b"/>
            <a:pathLst>
              <a:path w="1457960">
                <a:moveTo>
                  <a:pt x="0" y="0"/>
                </a:moveTo>
                <a:lnTo>
                  <a:pt x="1457921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0245" y="950417"/>
            <a:ext cx="4428778" cy="236410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495"/>
              </a:spcBef>
            </a:pPr>
            <a:r>
              <a:rPr sz="1400" b="1" spc="-25" dirty="0">
                <a:solidFill>
                  <a:schemeClr val="tx2"/>
                </a:solidFill>
                <a:latin typeface="Arial"/>
                <a:cs typeface="Arial"/>
              </a:rPr>
              <a:t>ETL</a:t>
            </a:r>
            <a:r>
              <a:rPr lang="fr-FR" sz="1400" b="1" spc="-2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endParaRPr lang="fr-FR" sz="1100" b="1" spc="-25" dirty="0">
              <a:latin typeface="Arial"/>
              <a:cs typeface="Arial"/>
            </a:endParaRPr>
          </a:p>
          <a:p>
            <a:pPr marL="209550" indent="-171450">
              <a:lnSpc>
                <a:spcPct val="100000"/>
              </a:lnSpc>
              <a:spcBef>
                <a:spcPts val="495"/>
              </a:spcBef>
              <a:buFont typeface="Wingdings" panose="05000000000000000000" pitchFamily="2" charset="2"/>
              <a:buChar char="Ø"/>
            </a:pPr>
            <a:r>
              <a:rPr lang="fr-FR" sz="1100" b="1" dirty="0"/>
              <a:t>Banque </a:t>
            </a:r>
            <a:r>
              <a:rPr lang="fr-FR" sz="1200" b="1" dirty="0"/>
              <a:t>🏦</a:t>
            </a:r>
            <a:br>
              <a:rPr lang="fr-FR" sz="1100" dirty="0"/>
            </a:br>
            <a:r>
              <a:rPr lang="fr-FR" sz="1100" dirty="0"/>
              <a:t>➡ Les données financières exigent des </a:t>
            </a:r>
            <a:r>
              <a:rPr lang="fr-FR" sz="1100" b="1" dirty="0"/>
              <a:t>contrôles stricts, normalisation et validation avant chargement</a:t>
            </a:r>
            <a:r>
              <a:rPr lang="fr-FR" sz="1100" dirty="0"/>
              <a:t>.</a:t>
            </a: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lang="fr-FR" sz="1100" dirty="0"/>
              <a:t>Le traitement s’effectue donc en amont (serveur ETL) avant insertion dans le DW.</a:t>
            </a:r>
          </a:p>
          <a:p>
            <a:pPr marL="209550" indent="-171450">
              <a:lnSpc>
                <a:spcPct val="100000"/>
              </a:lnSpc>
              <a:spcBef>
                <a:spcPts val="495"/>
              </a:spcBef>
              <a:buFont typeface="Wingdings" panose="05000000000000000000" pitchFamily="2" charset="2"/>
              <a:buChar char="Ø"/>
            </a:pPr>
            <a:r>
              <a:rPr lang="fr-FR" sz="1100" b="1" dirty="0"/>
              <a:t>Santé </a:t>
            </a:r>
            <a:r>
              <a:rPr lang="fr-FR" sz="1200" b="1" dirty="0"/>
              <a:t>🏥</a:t>
            </a:r>
            <a:br>
              <a:rPr lang="fr-FR" sz="1100" dirty="0"/>
            </a:br>
            <a:r>
              <a:rPr lang="fr-FR" sz="1100" dirty="0"/>
              <a:t>➡ Les données médicales doivent être </a:t>
            </a:r>
            <a:r>
              <a:rPr lang="fr-FR" sz="1100" b="1" dirty="0"/>
              <a:t>nettoyées et anonymisées avant le stockage</a:t>
            </a:r>
            <a:r>
              <a:rPr lang="fr-FR" sz="1100" dirty="0"/>
              <a:t>.</a:t>
            </a:r>
            <a:br>
              <a:rPr lang="fr-FR" sz="1100" dirty="0"/>
            </a:br>
            <a:r>
              <a:rPr lang="fr-FR" sz="1100" dirty="0"/>
              <a:t>Le pipeline ETL garantit conformité (RGPD, HIPAA) et cohérence avant l’analyse.</a:t>
            </a:r>
            <a:br>
              <a:rPr lang="fr-FR" sz="1100" dirty="0"/>
            </a:b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628E-AE4F-1377-454D-926BD9D31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ACF446-8E2E-D0BA-9C0F-534CD609FE4F}"/>
              </a:ext>
            </a:extLst>
          </p:cNvPr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20EB864-F724-6234-EC9E-C65C3CFE0EEA}"/>
              </a:ext>
            </a:extLst>
          </p:cNvPr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EA6C7A5-6AB1-D309-92C7-AF7CC332D363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A968A17-5D85-82A1-FF74-F97F012AEE14}"/>
              </a:ext>
            </a:extLst>
          </p:cNvPr>
          <p:cNvSpPr txBox="1"/>
          <p:nvPr/>
        </p:nvSpPr>
        <p:spPr>
          <a:xfrm>
            <a:off x="238239" y="-43587"/>
            <a:ext cx="1225550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Cas</a:t>
            </a:r>
            <a:r>
              <a:rPr sz="1400" spc="2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5A5A79"/>
                </a:solidFill>
                <a:latin typeface="Times New Roman"/>
                <a:cs typeface="Times New Roman"/>
              </a:rPr>
              <a:t>d’utilisation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3653FEE-6B37-8B64-A1C8-F15CC6FFE4AF}"/>
              </a:ext>
            </a:extLst>
          </p:cNvPr>
          <p:cNvSpPr/>
          <p:nvPr/>
        </p:nvSpPr>
        <p:spPr>
          <a:xfrm>
            <a:off x="230987" y="778383"/>
            <a:ext cx="1457960" cy="0"/>
          </a:xfrm>
          <a:custGeom>
            <a:avLst/>
            <a:gdLst/>
            <a:ahLst/>
            <a:cxnLst/>
            <a:rect l="l" t="t" r="r" b="b"/>
            <a:pathLst>
              <a:path w="1457960">
                <a:moveTo>
                  <a:pt x="0" y="0"/>
                </a:moveTo>
                <a:lnTo>
                  <a:pt x="1457921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2DAFCA2-484D-2D14-727C-281707D25A4A}"/>
              </a:ext>
            </a:extLst>
          </p:cNvPr>
          <p:cNvSpPr txBox="1"/>
          <p:nvPr/>
        </p:nvSpPr>
        <p:spPr>
          <a:xfrm>
            <a:off x="150245" y="950417"/>
            <a:ext cx="4428778" cy="22846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495"/>
              </a:spcBef>
            </a:pPr>
            <a:r>
              <a:rPr sz="1400" b="1" spc="-25" dirty="0">
                <a:solidFill>
                  <a:schemeClr val="tx2"/>
                </a:solidFill>
                <a:latin typeface="Arial"/>
                <a:cs typeface="Arial"/>
              </a:rPr>
              <a:t>E</a:t>
            </a:r>
            <a:r>
              <a:rPr lang="fr-FR" sz="1400" b="1" spc="-25" dirty="0">
                <a:solidFill>
                  <a:schemeClr val="tx2"/>
                </a:solidFill>
                <a:latin typeface="Arial"/>
                <a:cs typeface="Arial"/>
              </a:rPr>
              <a:t>LT </a:t>
            </a:r>
            <a:endParaRPr lang="fr-FR" sz="1100" b="1" spc="-25" dirty="0">
              <a:latin typeface="Arial"/>
              <a:cs typeface="Arial"/>
            </a:endParaRPr>
          </a:p>
          <a:p>
            <a:pPr marL="209550" indent="-171450">
              <a:lnSpc>
                <a:spcPct val="100000"/>
              </a:lnSpc>
              <a:spcBef>
                <a:spcPts val="495"/>
              </a:spcBef>
              <a:buFont typeface="Wingdings" panose="05000000000000000000" pitchFamily="2" charset="2"/>
              <a:buChar char="Ø"/>
            </a:pPr>
            <a:r>
              <a:rPr lang="fr-FR" sz="1100" b="1" dirty="0"/>
              <a:t>E-commerce </a:t>
            </a:r>
            <a:r>
              <a:rPr lang="fr-FR" sz="1200" b="1" dirty="0"/>
              <a:t>🛒</a:t>
            </a:r>
            <a:br>
              <a:rPr lang="fr-FR" sz="1100" dirty="0"/>
            </a:br>
            <a:r>
              <a:rPr lang="fr-FR" sz="1100" dirty="0"/>
              <a:t>➡ Les plateformes e-commerce génèrent un </a:t>
            </a:r>
            <a:r>
              <a:rPr lang="fr-FR" sz="1100" b="1" dirty="0"/>
              <a:t>grand volume de données variées</a:t>
            </a:r>
            <a:r>
              <a:rPr lang="fr-FR" sz="1100" dirty="0"/>
              <a:t> (clics, achats, logs).</a:t>
            </a:r>
            <a:br>
              <a:rPr lang="fr-FR" sz="1100" dirty="0"/>
            </a:br>
            <a:r>
              <a:rPr lang="fr-FR" sz="1100" dirty="0"/>
              <a:t>On charge tout dans un </a:t>
            </a:r>
            <a:r>
              <a:rPr lang="fr-FR" sz="1100" b="1" dirty="0"/>
              <a:t>Data Lake ou entrepôt cloud</a:t>
            </a:r>
            <a:r>
              <a:rPr lang="fr-FR" sz="1100" dirty="0"/>
              <a:t> (ELT), puis les transformations sont faites via SQL/BI.</a:t>
            </a:r>
          </a:p>
          <a:p>
            <a:pPr marL="209550" indent="-171450">
              <a:lnSpc>
                <a:spcPct val="100000"/>
              </a:lnSpc>
              <a:spcBef>
                <a:spcPts val="495"/>
              </a:spcBef>
              <a:buFont typeface="Wingdings" panose="05000000000000000000" pitchFamily="2" charset="2"/>
              <a:buChar char="Ø"/>
            </a:pPr>
            <a:r>
              <a:rPr lang="fr-FR" sz="1100" b="1" dirty="0"/>
              <a:t>Industrie / IoT </a:t>
            </a:r>
            <a:r>
              <a:rPr lang="fr-FR" sz="1200" b="1" dirty="0"/>
              <a:t>🏭</a:t>
            </a:r>
            <a:br>
              <a:rPr lang="fr-FR" sz="1100" dirty="0"/>
            </a:br>
            <a:r>
              <a:rPr lang="fr-FR" sz="1100" dirty="0"/>
              <a:t>➡ Les capteurs envoient des flux continus.</a:t>
            </a:r>
            <a:br>
              <a:rPr lang="fr-FR" sz="1100" dirty="0"/>
            </a:br>
            <a:r>
              <a:rPr lang="fr-FR" sz="1100" dirty="0"/>
              <a:t>Les données brutes sont d’abord </a:t>
            </a:r>
            <a:r>
              <a:rPr lang="fr-FR" sz="1100" b="1" dirty="0"/>
              <a:t>chargées dans le cloud</a:t>
            </a:r>
            <a:r>
              <a:rPr lang="fr-FR" sz="1100" dirty="0"/>
              <a:t>, puis transformées pour analyse en temps réel (ELT + traitement streaming).</a:t>
            </a:r>
            <a:br>
              <a:rPr lang="fr-FR" sz="1100" dirty="0"/>
            </a:b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439D7FF-0D77-2C29-9B87-94656B4E0DB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9D4D758-365F-A169-8657-54312B750EA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0EC6683-046D-BF7E-48B4-B87A6C69A0B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</a:t>
            </a:fld>
            <a:r>
              <a:rPr spc="-10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834416589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9" y="-43587"/>
            <a:ext cx="1476375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Criteres</a:t>
            </a:r>
            <a:r>
              <a:rPr sz="1400" spc="7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de</a:t>
            </a:r>
            <a:r>
              <a:rPr sz="1400" spc="7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5A5A79"/>
                </a:solidFill>
                <a:latin typeface="Times New Roman"/>
                <a:cs typeface="Times New Roman"/>
              </a:rPr>
              <a:t>decision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987" y="778383"/>
            <a:ext cx="1792605" cy="0"/>
          </a:xfrm>
          <a:custGeom>
            <a:avLst/>
            <a:gdLst/>
            <a:ahLst/>
            <a:cxnLst/>
            <a:rect l="l" t="t" r="r" b="b"/>
            <a:pathLst>
              <a:path w="1792605">
                <a:moveTo>
                  <a:pt x="0" y="0"/>
                </a:moveTo>
                <a:lnTo>
                  <a:pt x="1792236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</a:t>
            </a:fld>
            <a:r>
              <a:rPr spc="-10" dirty="0"/>
              <a:t>/31</a:t>
            </a: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508370B7-9C20-DC8A-F2E4-2247234F6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681550"/>
              </p:ext>
            </p:extLst>
          </p:nvPr>
        </p:nvGraphicFramePr>
        <p:xfrm>
          <a:off x="744151" y="1008971"/>
          <a:ext cx="2719381" cy="171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AF5E-1FAD-66F3-3D3D-38CC70F5A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E697C7-8CA0-A0BD-BD33-292CA2E89614}"/>
              </a:ext>
            </a:extLst>
          </p:cNvPr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73CF13-EA12-A64F-26FF-AF2FF16244DE}"/>
              </a:ext>
            </a:extLst>
          </p:cNvPr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353B26-CBA9-1F6F-4143-E82A9F382D2C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E119DF8-7A2D-92EE-55F9-87BAC1458D8E}"/>
              </a:ext>
            </a:extLst>
          </p:cNvPr>
          <p:cNvSpPr txBox="1"/>
          <p:nvPr/>
        </p:nvSpPr>
        <p:spPr>
          <a:xfrm>
            <a:off x="181241" y="-258692"/>
            <a:ext cx="4276611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fr-FR" sz="1400" dirty="0">
                <a:solidFill>
                  <a:srgbClr val="5A5A79"/>
                </a:solidFill>
                <a:latin typeface="Times New Roman"/>
                <a:cs typeface="Times New Roman"/>
              </a:rPr>
              <a:t>Avec quels outils construit-on ces pipelines ?</a:t>
            </a:r>
            <a:endParaRPr sz="1400" dirty="0">
              <a:solidFill>
                <a:srgbClr val="5A5A79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503BBC-4F2F-979D-422C-618DAE4FCA38}"/>
              </a:ext>
            </a:extLst>
          </p:cNvPr>
          <p:cNvSpPr/>
          <p:nvPr/>
        </p:nvSpPr>
        <p:spPr>
          <a:xfrm>
            <a:off x="181241" y="533782"/>
            <a:ext cx="3369464" cy="45719"/>
          </a:xfrm>
          <a:custGeom>
            <a:avLst/>
            <a:gdLst/>
            <a:ahLst/>
            <a:cxnLst/>
            <a:rect l="l" t="t" r="r" b="b"/>
            <a:pathLst>
              <a:path w="2241550">
                <a:moveTo>
                  <a:pt x="0" y="0"/>
                </a:moveTo>
                <a:lnTo>
                  <a:pt x="2241359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A98C908-54D0-31C6-8563-6CF7CCD36ADD}"/>
              </a:ext>
            </a:extLst>
          </p:cNvPr>
          <p:cNvSpPr txBox="1"/>
          <p:nvPr/>
        </p:nvSpPr>
        <p:spPr>
          <a:xfrm>
            <a:off x="131319" y="625274"/>
            <a:ext cx="1763916" cy="319318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r>
              <a:rPr lang="fr-FR" sz="1100" b="1" dirty="0"/>
              <a:t>Trois grandes familles :</a:t>
            </a:r>
            <a:br>
              <a:rPr lang="fr-FR" sz="1100" dirty="0"/>
            </a:br>
            <a:endParaRPr sz="7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5475835-9A09-111F-C7A6-86CB759037F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91DA28B-6C9B-19D0-A9DD-E3165685186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E671DDA-15EF-F403-2924-AEF6ABE569B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</a:t>
            </a:fld>
            <a:r>
              <a:rPr spc="-10" dirty="0"/>
              <a:t>/31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18C46221-DBDA-3495-7E2E-DB71EF7045F4}"/>
              </a:ext>
            </a:extLst>
          </p:cNvPr>
          <p:cNvSpPr txBox="1"/>
          <p:nvPr/>
        </p:nvSpPr>
        <p:spPr>
          <a:xfrm>
            <a:off x="97101" y="917791"/>
            <a:ext cx="1464464" cy="1842812"/>
          </a:xfrm>
          <a:prstGeom prst="rect">
            <a:avLst/>
          </a:prstGeom>
          <a:ln w="3175">
            <a:solidFill>
              <a:schemeClr val="accent4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/>
            <a:r>
              <a:rPr lang="fr-FR" sz="900" b="1" dirty="0">
                <a:solidFill>
                  <a:schemeClr val="accent1">
                    <a:lumMod val="75000"/>
                  </a:schemeClr>
                </a:solidFill>
              </a:rPr>
              <a:t>ETL Traditionnel / </a:t>
            </a:r>
            <a:r>
              <a:rPr lang="fr-FR" sz="900" b="1" dirty="0" err="1">
                <a:solidFill>
                  <a:schemeClr val="accent1">
                    <a:lumMod val="75000"/>
                  </a:schemeClr>
                </a:solidFill>
              </a:rPr>
              <a:t>IGraphique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</a:rPr>
              <a:t> (Low-Code)</a:t>
            </a:r>
          </a:p>
          <a:p>
            <a:endParaRPr lang="fr-FR" sz="900" dirty="0"/>
          </a:p>
          <a:p>
            <a:pPr marL="88900" lvl="1"/>
            <a:r>
              <a:rPr lang="fr-FR" sz="900" b="1" dirty="0"/>
              <a:t>Focus :</a:t>
            </a:r>
            <a:r>
              <a:rPr lang="fr-FR" sz="900" dirty="0"/>
              <a:t> Conception visuelle, robustesse, gouvernance.</a:t>
            </a:r>
          </a:p>
          <a:p>
            <a:pPr marL="88900" lvl="1"/>
            <a:endParaRPr lang="fr-FR" sz="900" dirty="0"/>
          </a:p>
          <a:p>
            <a:pPr marL="88900" lvl="1"/>
            <a:r>
              <a:rPr lang="fr-FR" sz="900" b="1" dirty="0"/>
              <a:t>Exemples :</a:t>
            </a:r>
          </a:p>
          <a:p>
            <a:pPr marL="88900" lvl="1"/>
            <a:endParaRPr lang="fr-FR" sz="900" dirty="0"/>
          </a:p>
          <a:p>
            <a:pPr marL="88900" lvl="2"/>
            <a:r>
              <a:rPr lang="fr-FR" sz="900" dirty="0"/>
              <a:t>Talend, KNIME,</a:t>
            </a:r>
          </a:p>
          <a:p>
            <a:pPr marL="88900" lvl="2"/>
            <a:r>
              <a:rPr lang="fr-FR" sz="900" dirty="0"/>
              <a:t>Informatica </a:t>
            </a:r>
            <a:r>
              <a:rPr lang="fr-FR" sz="900" dirty="0" err="1"/>
              <a:t>PowerCenter</a:t>
            </a:r>
            <a:r>
              <a:rPr lang="fr-FR" sz="900" dirty="0"/>
              <a:t>,</a:t>
            </a:r>
          </a:p>
          <a:p>
            <a:pPr marL="88900" lvl="2"/>
            <a:r>
              <a:rPr lang="fr-FR" sz="900" dirty="0"/>
              <a:t>Microsoft SSIS, IBM </a:t>
            </a:r>
            <a:r>
              <a:rPr lang="fr-FR" sz="900" dirty="0" err="1"/>
              <a:t>DataStage</a:t>
            </a:r>
            <a:endParaRPr lang="fr-FR" sz="1000"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08E680D-24E6-3377-8B12-17AD5C738494}"/>
              </a:ext>
            </a:extLst>
          </p:cNvPr>
          <p:cNvSpPr txBox="1"/>
          <p:nvPr/>
        </p:nvSpPr>
        <p:spPr>
          <a:xfrm>
            <a:off x="1605830" y="915466"/>
            <a:ext cx="1464464" cy="184281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/>
            <a:r>
              <a:rPr lang="fr-FR" sz="900" b="1" dirty="0">
                <a:solidFill>
                  <a:schemeClr val="accent6">
                    <a:lumMod val="75000"/>
                  </a:schemeClr>
                </a:solidFill>
              </a:rPr>
              <a:t>ELT Moderne / Code-</a:t>
            </a:r>
            <a:r>
              <a:rPr lang="fr-FR" sz="900" b="1" dirty="0" err="1">
                <a:solidFill>
                  <a:schemeClr val="accent6">
                    <a:lumMod val="75000"/>
                  </a:schemeClr>
                </a:solidFill>
              </a:rPr>
              <a:t>Based</a:t>
            </a:r>
            <a:endParaRPr lang="fr-FR" sz="9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fr-FR" sz="900" dirty="0"/>
          </a:p>
          <a:p>
            <a:pPr marL="88900" lvl="1"/>
            <a:r>
              <a:rPr lang="fr-FR" sz="900" b="1" dirty="0"/>
              <a:t>Focus :</a:t>
            </a:r>
            <a:r>
              <a:rPr lang="fr-FR" sz="900" dirty="0"/>
              <a:t> </a:t>
            </a:r>
            <a:r>
              <a:rPr lang="fr-FR" sz="800" dirty="0"/>
              <a:t>Agilité, versionnage (Git), puissance du SQL, orchestré par code.</a:t>
            </a:r>
          </a:p>
          <a:p>
            <a:pPr marL="88900" lvl="1"/>
            <a:endParaRPr lang="fr-FR" sz="800" dirty="0"/>
          </a:p>
          <a:p>
            <a:pPr marL="88900" lvl="1"/>
            <a:r>
              <a:rPr lang="fr-FR" sz="900" b="1" dirty="0"/>
              <a:t>Exemples :</a:t>
            </a:r>
            <a:endParaRPr lang="fr-FR" sz="900" dirty="0"/>
          </a:p>
          <a:p>
            <a:pPr marL="179388" indent="-90488">
              <a:buFont typeface="Courier New" panose="02070309020205020404" pitchFamily="49" charset="0"/>
              <a:buChar char="o"/>
            </a:pPr>
            <a:r>
              <a:rPr lang="fr-FR" sz="800" b="1" dirty="0" err="1"/>
              <a:t>dbt</a:t>
            </a:r>
            <a:r>
              <a:rPr lang="fr-FR" sz="800" dirty="0"/>
              <a:t> (transformation dans l'entrepôt - leader ELT)</a:t>
            </a:r>
          </a:p>
          <a:p>
            <a:pPr marL="179388" indent="-90488">
              <a:buFont typeface="Courier New" panose="02070309020205020404" pitchFamily="49" charset="0"/>
              <a:buChar char="o"/>
            </a:pPr>
            <a:r>
              <a:rPr lang="fr-FR" sz="800" b="1" dirty="0"/>
              <a:t>Apache </a:t>
            </a:r>
            <a:r>
              <a:rPr lang="fr-FR" sz="800" b="1" dirty="0" err="1"/>
              <a:t>Airflow</a:t>
            </a:r>
            <a:r>
              <a:rPr lang="fr-FR" sz="800" b="1" dirty="0"/>
              <a:t> / </a:t>
            </a:r>
            <a:r>
              <a:rPr lang="fr-FR" sz="800" b="1" dirty="0" err="1"/>
              <a:t>Prefect</a:t>
            </a:r>
            <a:r>
              <a:rPr lang="fr-FR" sz="800" b="1" dirty="0"/>
              <a:t> / </a:t>
            </a:r>
            <a:r>
              <a:rPr lang="fr-FR" sz="800" b="1" dirty="0" err="1"/>
              <a:t>Dagster</a:t>
            </a:r>
            <a:r>
              <a:rPr lang="fr-FR" sz="800" dirty="0"/>
              <a:t> </a:t>
            </a:r>
          </a:p>
          <a:p>
            <a:pPr marL="179388" indent="-90488">
              <a:buFont typeface="Courier New" panose="02070309020205020404" pitchFamily="49" charset="0"/>
              <a:buChar char="o"/>
            </a:pPr>
            <a:r>
              <a:rPr lang="fr-FR" sz="800" dirty="0"/>
              <a:t>Scripts Python (Pandas, </a:t>
            </a:r>
            <a:r>
              <a:rPr lang="fr-FR" sz="800" dirty="0" err="1"/>
              <a:t>PySpark</a:t>
            </a:r>
            <a:r>
              <a:rPr lang="fr-FR" sz="800" dirty="0"/>
              <a:t>) + SQL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5EE9138-CE08-1E8A-957C-371050A73796}"/>
              </a:ext>
            </a:extLst>
          </p:cNvPr>
          <p:cNvSpPr txBox="1"/>
          <p:nvPr/>
        </p:nvSpPr>
        <p:spPr>
          <a:xfrm>
            <a:off x="3114559" y="914459"/>
            <a:ext cx="1464464" cy="1750479"/>
          </a:xfrm>
          <a:prstGeom prst="rect">
            <a:avLst/>
          </a:prstGeom>
          <a:ln w="3175">
            <a:solidFill>
              <a:srgbClr val="00B05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</a:rPr>
              <a:t>Services Cloud Managés</a:t>
            </a:r>
          </a:p>
          <a:p>
            <a:pPr algn="ctr"/>
            <a:endParaRPr lang="fr-FR" sz="900" dirty="0"/>
          </a:p>
          <a:p>
            <a:pPr marL="88900" lvl="1"/>
            <a:r>
              <a:rPr lang="fr-FR" sz="900" b="1" dirty="0"/>
              <a:t>Focus :</a:t>
            </a:r>
            <a:r>
              <a:rPr lang="fr-FR" sz="900" dirty="0"/>
              <a:t> Scalabilité automatique, paiement à l'usage, intégration native.</a:t>
            </a:r>
          </a:p>
          <a:p>
            <a:pPr marL="88900" lvl="1"/>
            <a:endParaRPr lang="fr-FR" sz="900" dirty="0"/>
          </a:p>
          <a:p>
            <a:pPr marL="88900" lvl="1"/>
            <a:r>
              <a:rPr lang="fr-FR" sz="900" b="1" dirty="0"/>
              <a:t>Exemples :</a:t>
            </a:r>
          </a:p>
          <a:p>
            <a:pPr marL="171450" indent="-82550">
              <a:buFont typeface="Courier New" panose="02070309020205020404" pitchFamily="49" charset="0"/>
              <a:buChar char="o"/>
            </a:pPr>
            <a:r>
              <a:rPr lang="fr-FR" sz="800" b="1" dirty="0"/>
              <a:t>AWS</a:t>
            </a:r>
            <a:r>
              <a:rPr lang="fr-FR" sz="800" dirty="0"/>
              <a:t> : Glue (ETL), </a:t>
            </a:r>
            <a:r>
              <a:rPr lang="fr-FR" sz="800" dirty="0" err="1"/>
              <a:t>Step</a:t>
            </a:r>
            <a:r>
              <a:rPr lang="fr-FR" sz="800" dirty="0"/>
              <a:t> </a:t>
            </a:r>
            <a:r>
              <a:rPr lang="fr-FR" sz="800" dirty="0" err="1"/>
              <a:t>Functions</a:t>
            </a:r>
            <a:r>
              <a:rPr lang="fr-FR" sz="800" dirty="0"/>
              <a:t> (orchestration)</a:t>
            </a:r>
          </a:p>
          <a:p>
            <a:pPr marL="171450" indent="-82550">
              <a:buFont typeface="Courier New" panose="02070309020205020404" pitchFamily="49" charset="0"/>
              <a:buChar char="o"/>
            </a:pPr>
            <a:r>
              <a:rPr lang="fr-FR" sz="800" b="1" dirty="0"/>
              <a:t>Azure</a:t>
            </a:r>
            <a:r>
              <a:rPr lang="fr-FR" sz="800" dirty="0"/>
              <a:t> : Data </a:t>
            </a:r>
            <a:r>
              <a:rPr lang="fr-FR" sz="800" dirty="0" err="1"/>
              <a:t>Factory</a:t>
            </a:r>
            <a:endParaRPr lang="fr-FR" sz="800" dirty="0"/>
          </a:p>
          <a:p>
            <a:pPr marL="171450" indent="-82550">
              <a:buFont typeface="Courier New" panose="02070309020205020404" pitchFamily="49" charset="0"/>
              <a:buChar char="o"/>
            </a:pPr>
            <a:r>
              <a:rPr lang="fr-FR" sz="800" b="1" dirty="0"/>
              <a:t>Google Cloud</a:t>
            </a:r>
            <a:r>
              <a:rPr lang="fr-FR" sz="800" dirty="0"/>
              <a:t> : </a:t>
            </a:r>
            <a:r>
              <a:rPr lang="fr-FR" sz="800" dirty="0" err="1"/>
              <a:t>Dataflow</a:t>
            </a:r>
            <a:r>
              <a:rPr lang="fr-FR" sz="800" dirty="0"/>
              <a:t> (Apache Beam), Cloud Composer (</a:t>
            </a:r>
            <a:r>
              <a:rPr lang="fr-FR" sz="800" dirty="0" err="1"/>
              <a:t>Airflow</a:t>
            </a:r>
            <a:r>
              <a:rPr lang="fr-FR" sz="800" dirty="0"/>
              <a:t>)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572AA245-D792-958F-3517-7BD9ACBC0702}"/>
              </a:ext>
            </a:extLst>
          </p:cNvPr>
          <p:cNvSpPr txBox="1"/>
          <p:nvPr/>
        </p:nvSpPr>
        <p:spPr>
          <a:xfrm>
            <a:off x="126070" y="2859599"/>
            <a:ext cx="4331781" cy="319318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r>
              <a:rPr lang="fr-FR" sz="900" dirty="0"/>
              <a:t>La tendance est au </a:t>
            </a:r>
            <a:r>
              <a:rPr lang="fr-FR" sz="900" b="1" dirty="0"/>
              <a:t>Cloud</a:t>
            </a:r>
            <a:r>
              <a:rPr lang="fr-FR" sz="900" dirty="0"/>
              <a:t> et à l'</a:t>
            </a:r>
            <a:r>
              <a:rPr lang="fr-FR" sz="900" b="1" dirty="0"/>
              <a:t>ELT</a:t>
            </a:r>
            <a:r>
              <a:rPr lang="fr-FR" sz="900" dirty="0"/>
              <a:t> (</a:t>
            </a:r>
            <a:r>
              <a:rPr lang="fr-FR" sz="900" dirty="0" err="1"/>
              <a:t>dbt</a:t>
            </a:r>
            <a:r>
              <a:rPr lang="fr-FR" sz="900" dirty="0"/>
              <a:t> + orchestrateur + entrepôt cloud), mais l'ETL graphique reste solide dans les environnements complexes et réglementés.</a:t>
            </a:r>
            <a:endParaRPr sz="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7944418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8" y="-43587"/>
            <a:ext cx="3996689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TP</a:t>
            </a:r>
            <a:r>
              <a:rPr sz="1400" spc="3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lang="fr-FR" sz="1400" spc="35" dirty="0">
                <a:solidFill>
                  <a:srgbClr val="5A5A79"/>
                </a:solidFill>
                <a:latin typeface="Times New Roman"/>
                <a:cs typeface="Times New Roman"/>
              </a:rPr>
              <a:t>1</a:t>
            </a:r>
            <a:r>
              <a:rPr sz="1400" spc="3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–</a:t>
            </a:r>
            <a:r>
              <a:rPr sz="1400" spc="3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lang="fr-FR" sz="1400" dirty="0">
                <a:solidFill>
                  <a:srgbClr val="5A5A79"/>
                </a:solidFill>
                <a:latin typeface="Times New Roman"/>
                <a:cs typeface="Times New Roman"/>
              </a:rPr>
              <a:t>Premier Pipeline ETL avec Python</a:t>
            </a:r>
            <a:endParaRPr sz="1400" dirty="0">
              <a:solidFill>
                <a:srgbClr val="5A5A79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 flipV="1">
            <a:off x="230986" y="732663"/>
            <a:ext cx="3140864" cy="45719"/>
          </a:xfrm>
          <a:custGeom>
            <a:avLst/>
            <a:gdLst/>
            <a:ahLst/>
            <a:cxnLst/>
            <a:rect l="l" t="t" r="r" b="b"/>
            <a:pathLst>
              <a:path w="2293620">
                <a:moveTo>
                  <a:pt x="0" y="0"/>
                </a:moveTo>
                <a:lnTo>
                  <a:pt x="2293086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650" y="1093914"/>
            <a:ext cx="3996690" cy="536685"/>
          </a:xfrm>
          <a:prstGeom prst="rect">
            <a:avLst/>
          </a:prstGeom>
          <a:solidFill>
            <a:srgbClr val="FFA9A9"/>
          </a:solidFill>
        </p:spPr>
        <p:txBody>
          <a:bodyPr vert="horz" wrap="square" lIns="0" tIns="1333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Arial MT"/>
                <a:cs typeface="Arial MT"/>
              </a:rPr>
              <a:t>Objectif</a:t>
            </a:r>
            <a:r>
              <a:rPr lang="fr-FR" sz="1200" spc="-10" dirty="0">
                <a:latin typeface="Arial MT"/>
                <a:cs typeface="Arial MT"/>
              </a:rPr>
              <a:t> : </a:t>
            </a:r>
            <a:r>
              <a:rPr lang="fr-FR" sz="1050" dirty="0"/>
              <a:t>Implémenter un pipeline ETL simple en Python utilisant Pandas pour nettoyer un jeu de données de ventes et le charger dans une base de données analytique (SQLite).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</a:t>
            </a:fld>
            <a:r>
              <a:rPr spc="-10" dirty="0"/>
              <a:t>/31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5650" y="1823389"/>
            <a:ext cx="3996690" cy="1284967"/>
          </a:xfrm>
          <a:prstGeom prst="rect">
            <a:avLst/>
          </a:prstGeom>
          <a:solidFill>
            <a:srgbClr val="FFA9A9"/>
          </a:solidFill>
        </p:spPr>
        <p:txBody>
          <a:bodyPr vert="horz" wrap="square" lIns="0" tIns="10160" rIns="0" bIns="0" rtlCol="0">
            <a:spAutoFit/>
          </a:bodyPr>
          <a:lstStyle/>
          <a:p>
            <a:r>
              <a:rPr lang="fr-FR" sz="1000" b="1" dirty="0"/>
              <a:t>Vous apprendrez à :</a:t>
            </a:r>
          </a:p>
          <a:p>
            <a:endParaRPr lang="fr-FR" sz="8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800" b="1" dirty="0"/>
              <a:t>EXTRAIRE</a:t>
            </a:r>
            <a:r>
              <a:rPr lang="fr-FR" sz="800" dirty="0"/>
              <a:t> : Lire des données depuis un fichier CSV (ventes.csv).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800" b="1" dirty="0"/>
              <a:t>TRANSFORMER</a:t>
            </a:r>
            <a:r>
              <a:rPr lang="fr-FR" sz="800" dirty="0"/>
              <a:t> :</a:t>
            </a:r>
          </a:p>
          <a:p>
            <a:pPr marL="447675" lvl="1" indent="-171450">
              <a:buFont typeface="Arial" panose="020B0604020202020204" pitchFamily="34" charset="0"/>
              <a:buChar char="•"/>
            </a:pPr>
            <a:r>
              <a:rPr lang="fr-FR" sz="800" dirty="0"/>
              <a:t>Corriger les formats de dates.</a:t>
            </a:r>
          </a:p>
          <a:p>
            <a:pPr marL="447675" lvl="1" indent="-171450">
              <a:buFont typeface="Arial" panose="020B0604020202020204" pitchFamily="34" charset="0"/>
              <a:buChar char="•"/>
            </a:pPr>
            <a:r>
              <a:rPr lang="fr-FR" sz="800" dirty="0"/>
              <a:t>Supprimer les lignes incomplètes.</a:t>
            </a:r>
          </a:p>
          <a:p>
            <a:pPr marL="447675" lvl="1" indent="-171450">
              <a:buFont typeface="Arial" panose="020B0604020202020204" pitchFamily="34" charset="0"/>
              <a:buChar char="•"/>
            </a:pPr>
            <a:r>
              <a:rPr lang="fr-FR" sz="800" dirty="0"/>
              <a:t>Calculer une nouvelle colonne métier (montant = quantité * prix).</a:t>
            </a:r>
          </a:p>
          <a:p>
            <a:pPr marL="447675" lvl="1" indent="-171450">
              <a:buFont typeface="Arial" panose="020B0604020202020204" pitchFamily="34" charset="0"/>
              <a:buChar char="•"/>
            </a:pPr>
            <a:r>
              <a:rPr lang="fr-FR" sz="800" dirty="0"/>
              <a:t>Filtrer les données incohérentes.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800" b="1" dirty="0"/>
              <a:t>CHARGER</a:t>
            </a:r>
            <a:r>
              <a:rPr lang="fr-FR" sz="800" dirty="0"/>
              <a:t> : Créer une table (</a:t>
            </a:r>
            <a:r>
              <a:rPr lang="fr-FR" sz="800" dirty="0" err="1"/>
              <a:t>f_ventes</a:t>
            </a:r>
            <a:r>
              <a:rPr lang="fr-FR" sz="800" dirty="0"/>
              <a:t>) dans une base SQLite (</a:t>
            </a:r>
            <a:r>
              <a:rPr lang="fr-FR" sz="800" dirty="0" err="1"/>
              <a:t>dw_demo.db</a:t>
            </a:r>
            <a:r>
              <a:rPr lang="fr-FR" sz="800" dirty="0"/>
              <a:t>).</a:t>
            </a:r>
          </a:p>
          <a:p>
            <a:pPr marL="53975">
              <a:lnSpc>
                <a:spcPct val="100000"/>
              </a:lnSpc>
              <a:spcBef>
                <a:spcPts val="80"/>
              </a:spcBef>
            </a:pPr>
            <a:endParaRPr sz="80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39" y="-43587"/>
            <a:ext cx="2135505" cy="772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25"/>
              </a:spcBef>
              <a:tabLst>
                <a:tab pos="991869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Exemple</a:t>
            </a:r>
            <a:r>
              <a:rPr sz="1400" spc="6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Python</a:t>
            </a:r>
            <a:r>
              <a:rPr sz="1400" spc="65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:</a:t>
            </a:r>
            <a:r>
              <a:rPr sz="1400" spc="210" dirty="0">
                <a:solidFill>
                  <a:srgbClr val="5A5A7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A5A79"/>
                </a:solidFill>
                <a:latin typeface="Times New Roman"/>
                <a:cs typeface="Times New Roman"/>
              </a:rPr>
              <a:t>Mini-</a:t>
            </a:r>
            <a:r>
              <a:rPr sz="1400" spc="-25" dirty="0">
                <a:solidFill>
                  <a:srgbClr val="5A5A79"/>
                </a:solidFill>
                <a:latin typeface="Times New Roman"/>
                <a:cs typeface="Times New Roman"/>
              </a:rPr>
              <a:t>ETL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987" y="778383"/>
            <a:ext cx="2359025" cy="0"/>
          </a:xfrm>
          <a:custGeom>
            <a:avLst/>
            <a:gdLst/>
            <a:ahLst/>
            <a:cxnLst/>
            <a:rect l="l" t="t" r="r" b="b"/>
            <a:pathLst>
              <a:path w="2359025">
                <a:moveTo>
                  <a:pt x="0" y="0"/>
                </a:moveTo>
                <a:lnTo>
                  <a:pt x="2358872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14439" y="987895"/>
            <a:ext cx="3979545" cy="1997075"/>
            <a:chOff x="314439" y="987895"/>
            <a:chExt cx="3979545" cy="1997075"/>
          </a:xfrm>
        </p:grpSpPr>
        <p:sp>
          <p:nvSpPr>
            <p:cNvPr id="8" name="object 8"/>
            <p:cNvSpPr/>
            <p:nvPr/>
          </p:nvSpPr>
          <p:spPr>
            <a:xfrm>
              <a:off x="319506" y="990435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6979" y="992962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9994" y="992962"/>
              <a:ext cx="3888104" cy="0"/>
            </a:xfrm>
            <a:custGeom>
              <a:avLst/>
              <a:gdLst/>
              <a:ahLst/>
              <a:cxnLst/>
              <a:rect l="l" t="t" r="r" b="b"/>
              <a:pathLst>
                <a:path w="3888104">
                  <a:moveTo>
                    <a:pt x="0" y="0"/>
                  </a:moveTo>
                  <a:lnTo>
                    <a:pt x="388800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47997" y="992962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8485" y="990435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9506" y="103344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88485" y="103344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506" y="117262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8485" y="117262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9506" y="131180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88485" y="131180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9506" y="1450987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88485" y="1450987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9506" y="1590167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88485" y="1590167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9506" y="1729346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88485" y="1729346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9506" y="1868525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8485" y="1868525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9506" y="2007705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88485" y="2007705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9506" y="2146884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8485" y="2146884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9506" y="2286050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88485" y="2286050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9506" y="2425230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88485" y="2425230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9506" y="256440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88485" y="2564409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9506" y="270358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8485" y="270358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9506" y="284276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88485" y="2842768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13917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21894" y="1004310"/>
            <a:ext cx="3902710" cy="19716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 marR="1054735">
              <a:lnSpc>
                <a:spcPct val="101499"/>
              </a:lnSpc>
              <a:spcBef>
                <a:spcPts val="80"/>
              </a:spcBef>
            </a:pPr>
            <a:r>
              <a:rPr sz="90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pandas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pd,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sqlite3,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numpy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np </a:t>
            </a: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#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Courier New"/>
                <a:cs typeface="Courier New"/>
              </a:rPr>
              <a:t>Extract</a:t>
            </a:r>
            <a:endParaRPr sz="900" dirty="0">
              <a:latin typeface="Courier New"/>
              <a:cs typeface="Courier New"/>
            </a:endParaRPr>
          </a:p>
          <a:p>
            <a:pPr marL="290830" marR="508634" indent="-253365">
              <a:lnSpc>
                <a:spcPct val="101499"/>
              </a:lnSpc>
              <a:tabLst>
                <a:tab pos="2224405" algn="l"/>
              </a:tabLst>
            </a:pPr>
            <a:r>
              <a:rPr sz="900" dirty="0">
                <a:latin typeface="Courier New"/>
                <a:cs typeface="Courier New"/>
              </a:rPr>
              <a:t>df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pd.read_csv(</a:t>
            </a:r>
            <a:r>
              <a:rPr sz="900" spc="-10" dirty="0">
                <a:solidFill>
                  <a:srgbClr val="FF0000"/>
                </a:solidFill>
                <a:latin typeface="Courier New"/>
                <a:cs typeface="Courier New"/>
              </a:rPr>
              <a:t>’ventes.csv’</a:t>
            </a:r>
            <a:r>
              <a:rPr sz="900" spc="-10" dirty="0">
                <a:latin typeface="Courier New"/>
                <a:cs typeface="Courier New"/>
              </a:rPr>
              <a:t>)</a:t>
            </a:r>
            <a:r>
              <a:rPr sz="900" dirty="0">
                <a:latin typeface="Courier New"/>
                <a:cs typeface="Courier New"/>
              </a:rPr>
              <a:t>	</a:t>
            </a: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#</a:t>
            </a:r>
            <a:r>
              <a:rPr sz="900" spc="-1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colonnes: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Courier New"/>
                <a:cs typeface="Courier New"/>
              </a:rPr>
              <a:t>date, </a:t>
            </a: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produit,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qte,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7F7F7F"/>
                </a:solidFill>
                <a:latin typeface="Courier New"/>
                <a:cs typeface="Courier New"/>
              </a:rPr>
              <a:t>prix</a:t>
            </a:r>
            <a:endParaRPr sz="900" dirty="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#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Courier New"/>
                <a:cs typeface="Courier New"/>
              </a:rPr>
              <a:t>Transform</a:t>
            </a:r>
            <a:endParaRPr sz="900" dirty="0">
              <a:latin typeface="Courier New"/>
              <a:cs typeface="Courier New"/>
            </a:endParaRPr>
          </a:p>
          <a:p>
            <a:pPr marL="38100" marR="30480">
              <a:lnSpc>
                <a:spcPct val="101499"/>
              </a:lnSpc>
            </a:pPr>
            <a:r>
              <a:rPr sz="900" dirty="0">
                <a:latin typeface="Courier New"/>
                <a:cs typeface="Courier New"/>
              </a:rPr>
              <a:t>df[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’date’</a:t>
            </a:r>
            <a:r>
              <a:rPr sz="900" dirty="0">
                <a:latin typeface="Courier New"/>
                <a:cs typeface="Courier New"/>
              </a:rPr>
              <a:t>]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pd.to_datetime(df[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’date’</a:t>
            </a:r>
            <a:r>
              <a:rPr sz="900" dirty="0">
                <a:latin typeface="Courier New"/>
                <a:cs typeface="Courier New"/>
              </a:rPr>
              <a:t>],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errors=</a:t>
            </a:r>
            <a:r>
              <a:rPr sz="900" spc="-10" dirty="0">
                <a:solidFill>
                  <a:srgbClr val="FF0000"/>
                </a:solidFill>
                <a:latin typeface="Courier New"/>
                <a:cs typeface="Courier New"/>
              </a:rPr>
              <a:t>’coerce’</a:t>
            </a:r>
            <a:r>
              <a:rPr sz="900" spc="-10" dirty="0">
                <a:latin typeface="Courier New"/>
                <a:cs typeface="Courier New"/>
              </a:rPr>
              <a:t>) </a:t>
            </a:r>
            <a:r>
              <a:rPr sz="900" dirty="0">
                <a:latin typeface="Courier New"/>
                <a:cs typeface="Courier New"/>
              </a:rPr>
              <a:t>df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df.dropna(subset=[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’date’</a:t>
            </a:r>
            <a:r>
              <a:rPr sz="900" dirty="0">
                <a:latin typeface="Courier New"/>
                <a:cs typeface="Courier New"/>
              </a:rPr>
              <a:t>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’qte’</a:t>
            </a:r>
            <a:r>
              <a:rPr sz="900" dirty="0">
                <a:latin typeface="Courier New"/>
                <a:cs typeface="Courier New"/>
              </a:rPr>
              <a:t>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0000"/>
                </a:solidFill>
                <a:latin typeface="Courier New"/>
                <a:cs typeface="Courier New"/>
              </a:rPr>
              <a:t>’prix’</a:t>
            </a:r>
            <a:r>
              <a:rPr sz="900" spc="-10" dirty="0">
                <a:latin typeface="Courier New"/>
                <a:cs typeface="Courier New"/>
              </a:rPr>
              <a:t>])</a:t>
            </a:r>
            <a:endParaRPr sz="900" dirty="0">
              <a:latin typeface="Courier New"/>
              <a:cs typeface="Courier New"/>
            </a:endParaRPr>
          </a:p>
          <a:p>
            <a:pPr marL="38100" marR="1259840">
              <a:lnSpc>
                <a:spcPct val="101499"/>
              </a:lnSpc>
            </a:pPr>
            <a:r>
              <a:rPr sz="900" dirty="0">
                <a:latin typeface="Courier New"/>
                <a:cs typeface="Courier New"/>
              </a:rPr>
              <a:t>df[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’montant’</a:t>
            </a:r>
            <a:r>
              <a:rPr sz="900" dirty="0">
                <a:latin typeface="Courier New"/>
                <a:cs typeface="Courier New"/>
              </a:rPr>
              <a:t>]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df[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’qte’</a:t>
            </a:r>
            <a:r>
              <a:rPr sz="900" dirty="0">
                <a:latin typeface="Courier New"/>
                <a:cs typeface="Courier New"/>
              </a:rPr>
              <a:t>]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1350" baseline="-9259" dirty="0">
                <a:latin typeface="Courier New"/>
                <a:cs typeface="Courier New"/>
              </a:rPr>
              <a:t>*</a:t>
            </a:r>
            <a:r>
              <a:rPr sz="1350" spc="-7" baseline="-9259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df[</a:t>
            </a:r>
            <a:r>
              <a:rPr sz="900" spc="-10" dirty="0">
                <a:solidFill>
                  <a:srgbClr val="FF0000"/>
                </a:solidFill>
                <a:latin typeface="Courier New"/>
                <a:cs typeface="Courier New"/>
              </a:rPr>
              <a:t>’prix’</a:t>
            </a:r>
            <a:r>
              <a:rPr sz="900" spc="-10" dirty="0">
                <a:latin typeface="Courier New"/>
                <a:cs typeface="Courier New"/>
              </a:rPr>
              <a:t>] </a:t>
            </a:r>
            <a:r>
              <a:rPr sz="900" dirty="0">
                <a:latin typeface="Courier New"/>
                <a:cs typeface="Courier New"/>
              </a:rPr>
              <a:t>df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df[df[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’montant’</a:t>
            </a:r>
            <a:r>
              <a:rPr sz="900" dirty="0">
                <a:latin typeface="Courier New"/>
                <a:cs typeface="Courier New"/>
              </a:rPr>
              <a:t>]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&gt;=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0]</a:t>
            </a:r>
            <a:endParaRPr sz="900" dirty="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7F7F7F"/>
                </a:solidFill>
                <a:latin typeface="Courier New"/>
                <a:cs typeface="Courier New"/>
              </a:rPr>
              <a:t>#</a:t>
            </a:r>
            <a:r>
              <a:rPr sz="900" spc="-5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7F7F7F"/>
                </a:solidFill>
                <a:latin typeface="Courier New"/>
                <a:cs typeface="Courier New"/>
              </a:rPr>
              <a:t>Load</a:t>
            </a:r>
            <a:endParaRPr sz="900" dirty="0">
              <a:latin typeface="Courier New"/>
              <a:cs typeface="Courier New"/>
            </a:endParaRPr>
          </a:p>
          <a:p>
            <a:pPr marL="38100" marR="167005">
              <a:lnSpc>
                <a:spcPct val="101499"/>
              </a:lnSpc>
            </a:pPr>
            <a:r>
              <a:rPr sz="900" dirty="0">
                <a:latin typeface="Courier New"/>
                <a:cs typeface="Courier New"/>
              </a:rPr>
              <a:t>con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sqlite3.connect(</a:t>
            </a:r>
            <a:r>
              <a:rPr sz="900" spc="-10" dirty="0">
                <a:solidFill>
                  <a:srgbClr val="FF0000"/>
                </a:solidFill>
                <a:latin typeface="Courier New"/>
                <a:cs typeface="Courier New"/>
              </a:rPr>
              <a:t>’dw_demo.db’</a:t>
            </a:r>
            <a:r>
              <a:rPr sz="900" spc="-10" dirty="0">
                <a:latin typeface="Courier New"/>
                <a:cs typeface="Courier New"/>
              </a:rPr>
              <a:t>) </a:t>
            </a:r>
            <a:r>
              <a:rPr sz="900" dirty="0">
                <a:latin typeface="Courier New"/>
                <a:cs typeface="Courier New"/>
              </a:rPr>
              <a:t>df.to_sql(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’f_ventes’</a:t>
            </a:r>
            <a:r>
              <a:rPr sz="900" dirty="0">
                <a:latin typeface="Courier New"/>
                <a:cs typeface="Courier New"/>
              </a:rPr>
              <a:t>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con,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if_exists=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’replace’</a:t>
            </a:r>
            <a:r>
              <a:rPr sz="900" dirty="0">
                <a:latin typeface="Courier New"/>
                <a:cs typeface="Courier New"/>
              </a:rPr>
              <a:t>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index=</a:t>
            </a:r>
            <a:endParaRPr sz="900" dirty="0">
              <a:latin typeface="Courier New"/>
              <a:cs typeface="Courier New"/>
            </a:endParaRPr>
          </a:p>
          <a:p>
            <a:pPr marL="290830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Courier New"/>
                <a:cs typeface="Courier New"/>
              </a:rPr>
              <a:t>False)</a:t>
            </a:r>
            <a:endParaRPr sz="900" dirty="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0000FF"/>
                </a:solidFill>
                <a:latin typeface="Courier New"/>
                <a:cs typeface="Courier New"/>
              </a:rPr>
              <a:t>print</a:t>
            </a:r>
            <a:r>
              <a:rPr sz="900" dirty="0">
                <a:latin typeface="Courier New"/>
                <a:cs typeface="Courier New"/>
              </a:rPr>
              <a:t>(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’Lignes</a:t>
            </a:r>
            <a:r>
              <a:rPr sz="900" spc="-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FF0000"/>
                </a:solidFill>
                <a:latin typeface="Courier New"/>
                <a:cs typeface="Courier New"/>
              </a:rPr>
              <a:t>chargees:’</a:t>
            </a:r>
            <a:r>
              <a:rPr sz="900" dirty="0">
                <a:latin typeface="Courier New"/>
                <a:cs typeface="Courier New"/>
              </a:rPr>
              <a:t>,</a:t>
            </a:r>
            <a:r>
              <a:rPr sz="900" spc="-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00FF"/>
                </a:solidFill>
                <a:latin typeface="Courier New"/>
                <a:cs typeface="Courier New"/>
              </a:rPr>
              <a:t>len</a:t>
            </a:r>
            <a:r>
              <a:rPr sz="900" spc="-10" dirty="0">
                <a:latin typeface="Courier New"/>
                <a:cs typeface="Courier New"/>
              </a:rPr>
              <a:t>(df))</a:t>
            </a:r>
            <a:endParaRPr sz="900" dirty="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16979" y="2981947"/>
            <a:ext cx="3974465" cy="43180"/>
            <a:chOff x="316979" y="2981947"/>
            <a:chExt cx="3974465" cy="43180"/>
          </a:xfrm>
        </p:grpSpPr>
        <p:sp>
          <p:nvSpPr>
            <p:cNvPr id="43" name="object 43"/>
            <p:cNvSpPr/>
            <p:nvPr/>
          </p:nvSpPr>
          <p:spPr>
            <a:xfrm>
              <a:off x="319506" y="2981947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6979" y="302243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9994" y="3022435"/>
              <a:ext cx="3888104" cy="0"/>
            </a:xfrm>
            <a:custGeom>
              <a:avLst/>
              <a:gdLst/>
              <a:ahLst/>
              <a:cxnLst/>
              <a:rect l="l" t="t" r="r" b="b"/>
              <a:pathLst>
                <a:path w="3888104">
                  <a:moveTo>
                    <a:pt x="0" y="0"/>
                  </a:moveTo>
                  <a:lnTo>
                    <a:pt x="388800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47997" y="302243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301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88485" y="2981947"/>
              <a:ext cx="0" cy="43180"/>
            </a:xfrm>
            <a:custGeom>
              <a:avLst/>
              <a:gdLst/>
              <a:ahLst/>
              <a:cxnLst/>
              <a:rect l="l" t="t" r="r" b="b"/>
              <a:pathLst>
                <a:path h="43180">
                  <a:moveTo>
                    <a:pt x="0" y="4301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447" y="-43587"/>
            <a:ext cx="81851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9160" y="2459857"/>
            <a:ext cx="173902" cy="1739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160" y="935870"/>
            <a:ext cx="173902" cy="1739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160" y="1436590"/>
            <a:ext cx="173902" cy="1739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9160" y="2035175"/>
            <a:ext cx="173902" cy="173903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07115"/>
              </p:ext>
            </p:extLst>
          </p:nvPr>
        </p:nvGraphicFramePr>
        <p:xfrm>
          <a:off x="230987" y="863647"/>
          <a:ext cx="1235863" cy="2745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95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5A5A79"/>
                          </a:solidFill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sz="1400" spc="40" dirty="0">
                          <a:solidFill>
                            <a:srgbClr val="5A5A7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A5A79"/>
                          </a:solidFill>
                          <a:latin typeface="Times New Roman"/>
                          <a:cs typeface="Times New Roman"/>
                        </a:rPr>
                        <a:t>du</a:t>
                      </a:r>
                      <a:r>
                        <a:rPr sz="1400" spc="45" dirty="0">
                          <a:solidFill>
                            <a:srgbClr val="5A5A7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solidFill>
                            <a:srgbClr val="5A5A79"/>
                          </a:solidFill>
                          <a:latin typeface="Times New Roman"/>
                          <a:cs typeface="Times New Roman"/>
                        </a:rPr>
                        <a:t>cours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5A5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ts val="980"/>
                        </a:lnSpc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5A5A7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ts val="1260"/>
                        </a:lnSpc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92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92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98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15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15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6985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6921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</a:t>
            </a:fld>
            <a:r>
              <a:rPr spc="-10" dirty="0"/>
              <a:t>/31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4358DCA-D812-9B80-BF4E-51A7A78B7C88}"/>
              </a:ext>
            </a:extLst>
          </p:cNvPr>
          <p:cNvSpPr txBox="1"/>
          <p:nvPr/>
        </p:nvSpPr>
        <p:spPr>
          <a:xfrm>
            <a:off x="1754207" y="784673"/>
            <a:ext cx="26836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Comprendre le rôle et les étapes d'un </a:t>
            </a:r>
            <a:r>
              <a:rPr lang="fr-FR" sz="1050" b="1" u="sng" dirty="0">
                <a:solidFill>
                  <a:schemeClr val="tx2">
                    <a:lumMod val="75000"/>
                  </a:schemeClr>
                </a:solidFill>
              </a:rPr>
              <a:t>pipeline de données</a:t>
            </a:r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fr-FR" sz="1050" u="sn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Différencier les </a:t>
            </a:r>
            <a:r>
              <a:rPr lang="fr-FR" sz="1050" b="1" u="sng" dirty="0">
                <a:solidFill>
                  <a:schemeClr val="tx2">
                    <a:lumMod val="75000"/>
                  </a:schemeClr>
                </a:solidFill>
              </a:rPr>
              <a:t>paradigmes ETL et ELT</a:t>
            </a:r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 et connaître leurs cas d'usage typiques.</a:t>
            </a:r>
          </a:p>
          <a:p>
            <a:endParaRPr lang="fr-FR" sz="1050" u="sn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Implémenter un </a:t>
            </a:r>
            <a:r>
              <a:rPr lang="fr-FR" sz="1050" b="1" u="sng" dirty="0">
                <a:solidFill>
                  <a:schemeClr val="tx2">
                    <a:lumMod val="75000"/>
                  </a:schemeClr>
                </a:solidFill>
              </a:rPr>
              <a:t>script ETL basique</a:t>
            </a:r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 en Python.</a:t>
            </a:r>
          </a:p>
          <a:p>
            <a:endParaRPr lang="fr-FR" sz="1050" u="sn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Identifier les </a:t>
            </a:r>
            <a:r>
              <a:rPr lang="fr-FR" sz="1050" b="1" u="sng" dirty="0">
                <a:solidFill>
                  <a:schemeClr val="tx2">
                    <a:lumMod val="75000"/>
                  </a:schemeClr>
                </a:solidFill>
              </a:rPr>
              <a:t>grandes catégories d'outils</a:t>
            </a:r>
            <a:r>
              <a:rPr lang="fr-FR" sz="1050" u="sng" dirty="0">
                <a:solidFill>
                  <a:schemeClr val="tx2">
                    <a:lumMod val="75000"/>
                  </a:schemeClr>
                </a:solidFill>
              </a:rPr>
              <a:t> du marché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Objectifs</a:t>
            </a:r>
            <a:r>
              <a:rPr spc="50" dirty="0"/>
              <a:t> </a:t>
            </a:r>
            <a:r>
              <a:rPr dirty="0"/>
              <a:t>du</a:t>
            </a:r>
            <a:r>
              <a:rPr spc="55" dirty="0"/>
              <a:t> </a:t>
            </a:r>
            <a:r>
              <a:rPr spc="-10" dirty="0"/>
              <a:t>cours</a:t>
            </a:r>
          </a:p>
        </p:txBody>
      </p:sp>
      <p:sp>
        <p:nvSpPr>
          <p:cNvPr id="5" name="object 5"/>
          <p:cNvSpPr/>
          <p:nvPr/>
        </p:nvSpPr>
        <p:spPr>
          <a:xfrm>
            <a:off x="230987" y="778383"/>
            <a:ext cx="1647825" cy="0"/>
          </a:xfrm>
          <a:custGeom>
            <a:avLst/>
            <a:gdLst/>
            <a:ahLst/>
            <a:cxnLst/>
            <a:rect l="l" t="t" r="r" b="b"/>
            <a:pathLst>
              <a:path w="1647825">
                <a:moveTo>
                  <a:pt x="0" y="0"/>
                </a:moveTo>
                <a:lnTo>
                  <a:pt x="1647583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7032" y="817473"/>
            <a:ext cx="3823970" cy="175323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465"/>
              </a:spcBef>
              <a:buClr>
                <a:srgbClr val="FF7171"/>
              </a:buClr>
              <a:buSzPct val="109090"/>
              <a:buFont typeface="Lucida Sans Unicode"/>
              <a:buChar char="□"/>
              <a:tabLst>
                <a:tab pos="198755" algn="l"/>
              </a:tabLst>
            </a:pPr>
            <a:r>
              <a:rPr sz="1100" dirty="0">
                <a:latin typeface="Arial MT"/>
                <a:cs typeface="Arial MT"/>
              </a:rPr>
              <a:t>Comprendre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principes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base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l’ETL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l’ELT.</a:t>
            </a:r>
            <a:endParaRPr sz="1100">
              <a:latin typeface="Arial MT"/>
              <a:cs typeface="Arial MT"/>
            </a:endParaRPr>
          </a:p>
          <a:p>
            <a:pPr marL="198120" marR="5080" indent="-186055">
              <a:lnSpc>
                <a:spcPct val="101000"/>
              </a:lnSpc>
              <a:spcBef>
                <a:spcPts val="484"/>
              </a:spcBef>
              <a:buClr>
                <a:srgbClr val="FF7171"/>
              </a:buClr>
              <a:buSzPct val="109090"/>
              <a:buFont typeface="Lucida Sans Unicode"/>
              <a:buChar char="□"/>
              <a:tabLst>
                <a:tab pos="200025" algn="l"/>
              </a:tabLst>
            </a:pPr>
            <a:r>
              <a:rPr sz="1100" dirty="0">
                <a:latin typeface="Arial MT"/>
                <a:cs typeface="Arial MT"/>
              </a:rPr>
              <a:t>Identifier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différences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majeures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approches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ETL 	</a:t>
            </a:r>
            <a:r>
              <a:rPr sz="1100" dirty="0">
                <a:latin typeface="Arial MT"/>
                <a:cs typeface="Arial MT"/>
              </a:rPr>
              <a:t>et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ELT.</a:t>
            </a:r>
            <a:endParaRPr sz="1100">
              <a:latin typeface="Arial MT"/>
              <a:cs typeface="Arial MT"/>
            </a:endParaRPr>
          </a:p>
          <a:p>
            <a:pPr marL="198755" indent="-186055">
              <a:lnSpc>
                <a:spcPct val="100000"/>
              </a:lnSpc>
              <a:spcBef>
                <a:spcPts val="515"/>
              </a:spcBef>
              <a:buClr>
                <a:srgbClr val="FF7171"/>
              </a:buClr>
              <a:buSzPct val="109090"/>
              <a:buFont typeface="Lucida Sans Unicode"/>
              <a:buChar char="□"/>
              <a:tabLst>
                <a:tab pos="198755" algn="l"/>
              </a:tabLst>
            </a:pPr>
            <a:r>
              <a:rPr sz="1100" dirty="0">
                <a:latin typeface="Arial MT"/>
                <a:cs typeface="Arial MT"/>
              </a:rPr>
              <a:t>Reconnaître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d’usage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typiques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chaque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modèle.</a:t>
            </a:r>
            <a:endParaRPr sz="1100">
              <a:latin typeface="Arial MT"/>
              <a:cs typeface="Arial MT"/>
            </a:endParaRPr>
          </a:p>
          <a:p>
            <a:pPr marL="198120" marR="974725" indent="-186055">
              <a:lnSpc>
                <a:spcPct val="101000"/>
              </a:lnSpc>
              <a:spcBef>
                <a:spcPts val="484"/>
              </a:spcBef>
              <a:buClr>
                <a:srgbClr val="FF7171"/>
              </a:buClr>
              <a:buSzPct val="109090"/>
              <a:buFont typeface="Lucida Sans Unicode"/>
              <a:buChar char="□"/>
              <a:tabLst>
                <a:tab pos="200025" algn="l"/>
              </a:tabLst>
            </a:pPr>
            <a:r>
              <a:rPr sz="1100" dirty="0">
                <a:latin typeface="Arial MT"/>
                <a:cs typeface="Arial MT"/>
              </a:rPr>
              <a:t>Appréhender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implications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techniques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 	</a:t>
            </a:r>
            <a:r>
              <a:rPr sz="1100" spc="-10" dirty="0">
                <a:latin typeface="Arial MT"/>
                <a:cs typeface="Arial MT"/>
              </a:rPr>
              <a:t>organisationnelles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liées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au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choix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ETL/ELT.</a:t>
            </a:r>
            <a:endParaRPr sz="1100">
              <a:latin typeface="Arial MT"/>
              <a:cs typeface="Arial MT"/>
            </a:endParaRPr>
          </a:p>
          <a:p>
            <a:pPr marL="198120" marR="441325" indent="-186055">
              <a:lnSpc>
                <a:spcPct val="101000"/>
              </a:lnSpc>
              <a:spcBef>
                <a:spcPts val="505"/>
              </a:spcBef>
              <a:buClr>
                <a:srgbClr val="FF7171"/>
              </a:buClr>
              <a:buSzPct val="109090"/>
              <a:buFont typeface="Lucida Sans Unicode"/>
              <a:buChar char="□"/>
              <a:tabLst>
                <a:tab pos="200025" algn="l"/>
              </a:tabLst>
            </a:pPr>
            <a:r>
              <a:rPr sz="1100" dirty="0">
                <a:latin typeface="Arial MT"/>
                <a:cs typeface="Arial MT"/>
              </a:rPr>
              <a:t>Préparer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terrain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pour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architectures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patterns 	</a:t>
            </a:r>
            <a:r>
              <a:rPr sz="1100" dirty="0">
                <a:latin typeface="Arial MT"/>
                <a:cs typeface="Arial MT"/>
              </a:rPr>
              <a:t>abordés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dans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chapitres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suivants.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447" y="-43587"/>
            <a:ext cx="81851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0825" y="177622"/>
            <a:ext cx="1751330" cy="50800"/>
          </a:xfrm>
          <a:custGeom>
            <a:avLst/>
            <a:gdLst/>
            <a:ahLst/>
            <a:cxnLst/>
            <a:rect l="l" t="t" r="r" b="b"/>
            <a:pathLst>
              <a:path w="1751330" h="50800">
                <a:moveTo>
                  <a:pt x="1751063" y="0"/>
                </a:moveTo>
                <a:lnTo>
                  <a:pt x="0" y="0"/>
                </a:lnTo>
                <a:lnTo>
                  <a:pt x="0" y="50609"/>
                </a:lnTo>
                <a:lnTo>
                  <a:pt x="1751063" y="50609"/>
                </a:lnTo>
                <a:lnTo>
                  <a:pt x="1751063" y="0"/>
                </a:lnTo>
                <a:close/>
              </a:path>
            </a:pathLst>
          </a:custGeom>
          <a:solidFill>
            <a:srgbClr val="FF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3164" y="-43587"/>
            <a:ext cx="1828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2815" y="1136610"/>
            <a:ext cx="3342640" cy="7829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00480" marR="5080" indent="-1288415">
              <a:lnSpc>
                <a:spcPct val="101699"/>
              </a:lnSpc>
              <a:spcBef>
                <a:spcPts val="75"/>
              </a:spcBef>
            </a:pPr>
            <a:r>
              <a:rPr sz="2450" b="1" dirty="0">
                <a:latin typeface="Arial"/>
                <a:cs typeface="Arial"/>
              </a:rPr>
              <a:t>Introduction</a:t>
            </a:r>
            <a:r>
              <a:rPr sz="2450" b="1" spc="60" dirty="0"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à</a:t>
            </a:r>
            <a:r>
              <a:rPr sz="2450" b="1" spc="60" dirty="0">
                <a:latin typeface="Arial"/>
                <a:cs typeface="Arial"/>
              </a:rPr>
              <a:t> </a:t>
            </a:r>
            <a:r>
              <a:rPr sz="2450" b="1" dirty="0">
                <a:latin typeface="Arial"/>
                <a:cs typeface="Arial"/>
              </a:rPr>
              <a:t>l’ETL</a:t>
            </a:r>
            <a:r>
              <a:rPr sz="2450" b="1" spc="60" dirty="0">
                <a:latin typeface="Arial"/>
                <a:cs typeface="Arial"/>
              </a:rPr>
              <a:t> </a:t>
            </a:r>
            <a:r>
              <a:rPr sz="2450" b="1" spc="-25" dirty="0">
                <a:latin typeface="Arial"/>
                <a:cs typeface="Arial"/>
              </a:rPr>
              <a:t>et </a:t>
            </a:r>
            <a:r>
              <a:rPr sz="2450" b="1" spc="-20" dirty="0">
                <a:latin typeface="Arial"/>
                <a:cs typeface="Arial"/>
              </a:rPr>
              <a:t>l’ELT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239" y="485048"/>
            <a:ext cx="35617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b="1" dirty="0"/>
              <a:t>Pourquoi avons-nous besoin de l'ETL/ELT ?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572" y="936865"/>
            <a:ext cx="4192956" cy="26910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algn="ctr">
              <a:lnSpc>
                <a:spcPct val="102600"/>
              </a:lnSpc>
              <a:spcBef>
                <a:spcPts val="55"/>
              </a:spcBef>
            </a:pPr>
            <a:r>
              <a:rPr lang="fr-FR" sz="1050" b="1" dirty="0">
                <a:solidFill>
                  <a:schemeClr val="accent1">
                    <a:lumMod val="75000"/>
                  </a:schemeClr>
                </a:solidFill>
              </a:rPr>
              <a:t>Les défis des données en entreprise :</a:t>
            </a:r>
          </a:p>
          <a:p>
            <a:pPr marL="38100" marR="30480">
              <a:lnSpc>
                <a:spcPct val="102600"/>
              </a:lnSpc>
              <a:spcBef>
                <a:spcPts val="55"/>
              </a:spcBef>
            </a:pPr>
            <a:endParaRPr lang="fr-FR" sz="900" b="1" dirty="0">
              <a:latin typeface="Arial MT"/>
              <a:cs typeface="Arial MT"/>
            </a:endParaRPr>
          </a:p>
          <a:p>
            <a:r>
              <a:rPr lang="fr-FR" sz="900" b="1" u="sng" dirty="0"/>
              <a:t>Les données sont éparpillées (Silos) :</a:t>
            </a:r>
            <a:endParaRPr lang="fr-FR" sz="900" u="sng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Dans des bases de données transactionnelles (MySQL, PostgreSQL, Oracle).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Dans des fichiers plats (CSV, Excel, JSON).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Dans des applications SaaS (CRM comme Salesforce, ERP).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Dans des logs et APIs.</a:t>
            </a:r>
          </a:p>
          <a:p>
            <a:pPr lvl="1"/>
            <a:r>
              <a:rPr lang="fr-FR" sz="900" dirty="0"/>
              <a:t>➡ </a:t>
            </a:r>
            <a:r>
              <a:rPr lang="fr-FR" sz="900" b="1" dirty="0"/>
              <a:t>Problème :</a:t>
            </a:r>
            <a:r>
              <a:rPr lang="fr-FR" sz="900" dirty="0"/>
              <a:t> Aucune vue consolidée.</a:t>
            </a:r>
          </a:p>
          <a:p>
            <a:pPr lvl="1"/>
            <a:endParaRPr lang="fr-FR" sz="900" dirty="0"/>
          </a:p>
          <a:p>
            <a:r>
              <a:rPr lang="fr-FR" sz="900" b="1" u="sng" dirty="0"/>
              <a:t>Les données sont désordonnées (Qualité &amp; Format) :</a:t>
            </a:r>
            <a:endParaRPr lang="fr-FR" sz="900" u="sng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Formats incompatibles (date US vs EU, encodages différents).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Données manquantes, dupliquées ou erronées.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900" dirty="0"/>
              <a:t>Pas de règles métier communes.</a:t>
            </a:r>
          </a:p>
          <a:p>
            <a:pPr lvl="1"/>
            <a:r>
              <a:rPr lang="fr-FR" sz="900" dirty="0"/>
              <a:t>➡ </a:t>
            </a:r>
            <a:r>
              <a:rPr lang="fr-FR" sz="900" b="1" dirty="0"/>
              <a:t>Problème</a:t>
            </a:r>
            <a:r>
              <a:rPr lang="fr-FR" sz="900" dirty="0"/>
              <a:t> </a:t>
            </a:r>
            <a:r>
              <a:rPr lang="fr-FR" sz="900" b="1" dirty="0"/>
              <a:t>:</a:t>
            </a:r>
            <a:r>
              <a:rPr lang="fr-FR" sz="900" dirty="0"/>
              <a:t> "Garbage in, </a:t>
            </a:r>
            <a:r>
              <a:rPr lang="fr-FR" sz="900" dirty="0" err="1"/>
              <a:t>garbage</a:t>
            </a:r>
            <a:r>
              <a:rPr lang="fr-FR" sz="900" dirty="0"/>
              <a:t> out". Des données sales donnent des analyses fausses.</a:t>
            </a:r>
          </a:p>
          <a:p>
            <a:br>
              <a:rPr lang="fr-FR" dirty="0"/>
            </a:br>
            <a:endParaRPr lang="fr-FR" sz="900" dirty="0"/>
          </a:p>
          <a:p>
            <a:pPr marL="38100" marR="30480">
              <a:lnSpc>
                <a:spcPct val="102600"/>
              </a:lnSpc>
              <a:spcBef>
                <a:spcPts val="55"/>
              </a:spcBef>
            </a:pPr>
            <a:endParaRPr sz="9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F61E9-0051-781B-2FEF-B47AF108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1CD1AF-396D-5B72-63BE-F6AA7E4BC8C1}"/>
              </a:ext>
            </a:extLst>
          </p:cNvPr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CCFD965-79DE-BA24-CC16-05DB1DD691C6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77964A5-5D68-C1E2-AE14-5B22853ED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239" y="485048"/>
            <a:ext cx="35617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b="1" dirty="0"/>
              <a:t>Pourquoi avons-nous besoin de l'ETL/ELT ?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68C9ECA-FBE3-909D-58D0-798AF7A54E21}"/>
              </a:ext>
            </a:extLst>
          </p:cNvPr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F67AA19-83EC-6630-8D53-C61A636EEF9E}"/>
              </a:ext>
            </a:extLst>
          </p:cNvPr>
          <p:cNvSpPr txBox="1"/>
          <p:nvPr/>
        </p:nvSpPr>
        <p:spPr>
          <a:xfrm>
            <a:off x="208572" y="936865"/>
            <a:ext cx="4192956" cy="245253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algn="ctr">
              <a:lnSpc>
                <a:spcPct val="102600"/>
              </a:lnSpc>
              <a:spcBef>
                <a:spcPts val="55"/>
              </a:spcBef>
            </a:pPr>
            <a:r>
              <a:rPr lang="fr-FR" sz="1100" b="1" dirty="0">
                <a:solidFill>
                  <a:schemeClr val="accent1">
                    <a:lumMod val="75000"/>
                  </a:schemeClr>
                </a:solidFill>
              </a:rPr>
              <a:t>Les défis des données en entreprise :</a:t>
            </a:r>
          </a:p>
          <a:p>
            <a:pPr marL="38100" marR="30480">
              <a:lnSpc>
                <a:spcPct val="102600"/>
              </a:lnSpc>
              <a:spcBef>
                <a:spcPts val="55"/>
              </a:spcBef>
            </a:pPr>
            <a:endParaRPr lang="fr-FR" sz="1100" b="1" dirty="0">
              <a:latin typeface="Arial MT"/>
              <a:cs typeface="Arial MT"/>
            </a:endParaRPr>
          </a:p>
          <a:p>
            <a:pPr algn="just"/>
            <a:r>
              <a:rPr lang="fr-FR" sz="1100" b="1" u="sng" dirty="0"/>
              <a:t>Le besoin </a:t>
            </a:r>
            <a:r>
              <a:rPr lang="fr-FR" sz="1100" b="1" dirty="0"/>
              <a:t>: Une source unique de vérité</a:t>
            </a:r>
          </a:p>
          <a:p>
            <a:pPr algn="just"/>
            <a:endParaRPr lang="fr-FR" sz="1100" b="1" dirty="0"/>
          </a:p>
          <a:p>
            <a:pPr marL="171450" lvl="1" indent="-171450" algn="just">
              <a:buFont typeface="Courier New" panose="02070309020205020404" pitchFamily="49" charset="0"/>
              <a:buChar char="o"/>
            </a:pPr>
            <a:r>
              <a:rPr lang="fr-FR" sz="1000" dirty="0"/>
              <a:t>Pour prendre des décisions fiables, les équipes (Direction, Marketing, Analyse) ont besoin d'accéder aux mêmes données, nettoyées et structurées pour l'analyse.</a:t>
            </a:r>
          </a:p>
          <a:p>
            <a:pPr lvl="1" algn="just"/>
            <a:endParaRPr lang="fr-FR" sz="1000" dirty="0"/>
          </a:p>
          <a:p>
            <a:pPr marL="171450" lvl="1" indent="-171450" algn="just">
              <a:buFont typeface="Courier New" panose="02070309020205020404" pitchFamily="49" charset="0"/>
              <a:buChar char="o"/>
            </a:pPr>
            <a:r>
              <a:rPr lang="fr-FR" sz="1000" dirty="0"/>
              <a:t>C'est le rôle du Data Warehouse ou du Data </a:t>
            </a:r>
            <a:r>
              <a:rPr lang="fr-FR" sz="1000" dirty="0" err="1"/>
              <a:t>Lakehouse</a:t>
            </a:r>
            <a:r>
              <a:rPr lang="fr-FR" sz="1000" dirty="0"/>
              <a:t>.</a:t>
            </a:r>
          </a:p>
          <a:p>
            <a:pPr marL="171450" lvl="1" indent="-171450" algn="just">
              <a:buFont typeface="Courier New" panose="02070309020205020404" pitchFamily="49" charset="0"/>
              <a:buChar char="o"/>
            </a:pPr>
            <a:endParaRPr lang="fr-FR" sz="1000" dirty="0"/>
          </a:p>
          <a:p>
            <a:pPr marL="171450" lvl="1" indent="-171450" algn="just">
              <a:buFont typeface="Courier New" panose="02070309020205020404" pitchFamily="49" charset="0"/>
              <a:buChar char="o"/>
            </a:pP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L'ETL/ELT</a:t>
            </a:r>
            <a:r>
              <a:rPr lang="fr-FR" sz="1000" dirty="0"/>
              <a:t> est le processus qui construit et alimente cette source de vérité.</a:t>
            </a:r>
          </a:p>
          <a:p>
            <a:br>
              <a:rPr lang="fr-FR" sz="1100" b="1" dirty="0"/>
            </a:br>
            <a:endParaRPr lang="fr-FR" sz="1100" b="1" dirty="0"/>
          </a:p>
          <a:p>
            <a:pPr marL="38100" marR="30480">
              <a:lnSpc>
                <a:spcPct val="102600"/>
              </a:lnSpc>
              <a:spcBef>
                <a:spcPts val="55"/>
              </a:spcBef>
            </a:pPr>
            <a:endParaRPr sz="1100" b="1" dirty="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0A2D3C-5B44-7FF7-CCD3-DA8D649A01C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EB85BF6-FAB4-BE17-E67C-55C892565F5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2CBBC4A-4643-8AA6-E840-32D0540CB5B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</a:t>
            </a:fld>
            <a:r>
              <a:rPr spc="-10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695445842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72AE-7F68-975A-E2A4-3576E5C9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A254C-A051-ADDC-9A76-2A3F91095DC5}"/>
              </a:ext>
            </a:extLst>
          </p:cNvPr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70749AF-D6C9-74AE-B066-4B09315D3333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2D509FC-8251-E855-4816-60103E045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Définition</a:t>
            </a:r>
            <a:r>
              <a:rPr spc="45" dirty="0"/>
              <a:t> </a:t>
            </a:r>
            <a:r>
              <a:rPr dirty="0"/>
              <a:t>:</a:t>
            </a:r>
            <a:r>
              <a:rPr spc="180" dirty="0"/>
              <a:t> </a:t>
            </a:r>
            <a:r>
              <a:rPr dirty="0"/>
              <a:t>ETL</a:t>
            </a:r>
            <a:r>
              <a:rPr spc="50" dirty="0"/>
              <a:t> </a:t>
            </a:r>
            <a:r>
              <a:rPr spc="-10" dirty="0"/>
              <a:t>(Extract–Transform–Load)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A4C1437-EC23-2630-A086-84A13C3C0486}"/>
              </a:ext>
            </a:extLst>
          </p:cNvPr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455B330-42BD-5113-3996-8E6F1A8D75BB}"/>
              </a:ext>
            </a:extLst>
          </p:cNvPr>
          <p:cNvSpPr txBox="1"/>
          <p:nvPr/>
        </p:nvSpPr>
        <p:spPr>
          <a:xfrm>
            <a:off x="323850" y="1116519"/>
            <a:ext cx="4192956" cy="218579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algn="just">
              <a:lnSpc>
                <a:spcPct val="102600"/>
              </a:lnSpc>
              <a:spcBef>
                <a:spcPts val="55"/>
              </a:spcBef>
            </a:pPr>
            <a:r>
              <a:rPr sz="1000" b="1" dirty="0">
                <a:latin typeface="Arial"/>
                <a:cs typeface="Arial"/>
              </a:rPr>
              <a:t>Principe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: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 MT"/>
                <a:cs typeface="Arial MT"/>
              </a:rPr>
              <a:t>transformation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amont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(moteur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ETL)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avant </a:t>
            </a:r>
            <a:r>
              <a:rPr sz="1000" dirty="0">
                <a:latin typeface="Arial MT"/>
                <a:cs typeface="Arial MT"/>
              </a:rPr>
              <a:t>chargement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dans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lang="fr-FR" sz="1000" dirty="0"/>
              <a:t>le Data Warehouse</a:t>
            </a:r>
            <a:r>
              <a:rPr sz="1000" spc="-10" dirty="0">
                <a:latin typeface="Arial MT"/>
                <a:cs typeface="Arial MT"/>
              </a:rPr>
              <a:t>.</a:t>
            </a:r>
            <a:endParaRPr sz="1000" dirty="0">
              <a:latin typeface="Arial MT"/>
              <a:cs typeface="Arial MT"/>
            </a:endParaRPr>
          </a:p>
          <a:p>
            <a:pPr marL="312420" marR="132715" indent="-136525" algn="just">
              <a:lnSpc>
                <a:spcPct val="102600"/>
              </a:lnSpc>
              <a:spcBef>
                <a:spcPts val="35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sz="1000" b="1" dirty="0">
                <a:latin typeface="Arial"/>
                <a:cs typeface="Arial"/>
              </a:rPr>
              <a:t>Quand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?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lang="fr-FR" sz="1000" dirty="0"/>
              <a:t>quand la source est lourde et les calculs se font en amont.</a:t>
            </a:r>
          </a:p>
          <a:p>
            <a:pPr marL="312420" marR="132715" indent="-136525" algn="just">
              <a:lnSpc>
                <a:spcPct val="102600"/>
              </a:lnSpc>
              <a:spcBef>
                <a:spcPts val="35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sz="1000" dirty="0" err="1">
                <a:latin typeface="Arial MT"/>
                <a:cs typeface="Arial MT"/>
              </a:rPr>
              <a:t>systèmes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C00000"/>
                </a:solidFill>
                <a:latin typeface="Arial MT"/>
                <a:cs typeface="Arial MT"/>
              </a:rPr>
              <a:t>on-</a:t>
            </a:r>
            <a:r>
              <a:rPr sz="1000" dirty="0">
                <a:solidFill>
                  <a:srgbClr val="C00000"/>
                </a:solidFill>
                <a:latin typeface="Arial MT"/>
                <a:cs typeface="Arial MT"/>
              </a:rPr>
              <a:t>prem</a:t>
            </a:r>
            <a:r>
              <a:rPr sz="1000" dirty="0">
                <a:latin typeface="Arial MT"/>
                <a:cs typeface="Arial MT"/>
              </a:rPr>
              <a:t>,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exigences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fortes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25" dirty="0">
                <a:latin typeface="Arial MT"/>
                <a:cs typeface="Arial MT"/>
              </a:rPr>
              <a:t>de 	</a:t>
            </a:r>
            <a:r>
              <a:rPr sz="1000" spc="-10" dirty="0">
                <a:latin typeface="Arial MT"/>
                <a:cs typeface="Arial MT"/>
              </a:rPr>
              <a:t>qualité/contrôle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avant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la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spc="-10" dirty="0" err="1">
                <a:latin typeface="Arial MT"/>
                <a:cs typeface="Arial MT"/>
              </a:rPr>
              <a:t>cible</a:t>
            </a:r>
            <a:r>
              <a:rPr sz="1000" spc="-10" dirty="0">
                <a:latin typeface="Arial MT"/>
                <a:cs typeface="Arial MT"/>
              </a:rPr>
              <a:t>.</a:t>
            </a:r>
            <a:endParaRPr lang="fr-FR" sz="1000" spc="-10" dirty="0">
              <a:latin typeface="Arial MT"/>
              <a:cs typeface="Arial MT"/>
            </a:endParaRPr>
          </a:p>
          <a:p>
            <a:pPr marL="312420" marR="132715" indent="-136525" algn="just">
              <a:lnSpc>
                <a:spcPct val="102600"/>
              </a:lnSpc>
              <a:spcBef>
                <a:spcPts val="35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lang="fr-FR" sz="1000" dirty="0"/>
              <a:t>Ex : Extraire des clients depuis une base Oracle, nettoyer les adresses emails (Transformation), charger dans un entrepôt SQL Server."</a:t>
            </a:r>
            <a:endParaRPr lang="fr-FR" sz="1100" spc="-10" dirty="0">
              <a:latin typeface="Arial MT"/>
              <a:cs typeface="Arial MT"/>
            </a:endParaRPr>
          </a:p>
          <a:p>
            <a:pPr marL="312420" marR="132715" indent="-136525">
              <a:lnSpc>
                <a:spcPct val="102600"/>
              </a:lnSpc>
              <a:spcBef>
                <a:spcPts val="35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lang="fr-FR" sz="700" dirty="0">
                <a:solidFill>
                  <a:srgbClr val="C00000"/>
                </a:solidFill>
              </a:rPr>
              <a:t>a</a:t>
            </a:r>
            <a:r>
              <a:rPr lang="fr-FR" sz="700" dirty="0"/>
              <a:t>bréviation de </a:t>
            </a:r>
            <a:r>
              <a:rPr lang="fr-FR" sz="700" i="1" dirty="0"/>
              <a:t>on-</a:t>
            </a:r>
            <a:r>
              <a:rPr lang="fr-FR" sz="700" i="1" dirty="0" err="1"/>
              <a:t>premises</a:t>
            </a:r>
            <a:r>
              <a:rPr lang="fr-FR" sz="700" dirty="0"/>
              <a:t> désigne une </a:t>
            </a:r>
            <a:r>
              <a:rPr lang="fr-FR" sz="700" b="1" dirty="0"/>
              <a:t>infrastructure locale</a:t>
            </a:r>
            <a:r>
              <a:rPr lang="fr-FR" sz="700" dirty="0"/>
              <a:t>, c’est-à-dire que les serveurs, BDD et outils ETL sont </a:t>
            </a:r>
            <a:r>
              <a:rPr lang="fr-FR" sz="700" b="1" dirty="0"/>
              <a:t>hébergés physiquement dans les locaux de l’entreprise</a:t>
            </a:r>
            <a:r>
              <a:rPr lang="fr-FR" sz="700" dirty="0"/>
              <a:t> — contrairement aux solutions </a:t>
            </a:r>
            <a:r>
              <a:rPr lang="fr-FR" sz="700" b="1" dirty="0"/>
              <a:t>cloud</a:t>
            </a:r>
            <a:r>
              <a:rPr lang="fr-FR" sz="700" dirty="0"/>
              <a:t>.</a:t>
            </a:r>
          </a:p>
          <a:p>
            <a:pPr marL="312420" marR="132715" indent="-136525">
              <a:lnSpc>
                <a:spcPct val="102600"/>
              </a:lnSpc>
              <a:spcBef>
                <a:spcPts val="35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endParaRPr sz="1100" dirty="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1E96237-3326-1595-77CF-67FEB1559C8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2D6FB4D-DE7D-C689-66D9-4A423242E38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E67D6A3-50DB-1AD6-C487-ECFD7C98230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</a:t>
            </a:fld>
            <a:r>
              <a:rPr spc="-10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492588315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42D2C-82F4-3CF1-46CE-C800CBC98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093B1A3-74CE-2063-442F-CB891ADFE4B9}"/>
              </a:ext>
            </a:extLst>
          </p:cNvPr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CDF77D-00C2-9156-5492-83833E4A3F21}"/>
              </a:ext>
            </a:extLst>
          </p:cNvPr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3ABB7CF-9E33-0699-9939-2745F5CB4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239" y="485048"/>
            <a:ext cx="35617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b="1" dirty="0"/>
              <a:t>Comprendre l'ETL par l'analogie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BDBEA21-B91A-C37B-70F7-F2B00FBF8789}"/>
              </a:ext>
            </a:extLst>
          </p:cNvPr>
          <p:cNvSpPr/>
          <p:nvPr/>
        </p:nvSpPr>
        <p:spPr>
          <a:xfrm>
            <a:off x="230987" y="778383"/>
            <a:ext cx="3719195" cy="0"/>
          </a:xfrm>
          <a:custGeom>
            <a:avLst/>
            <a:gdLst/>
            <a:ahLst/>
            <a:cxnLst/>
            <a:rect l="l" t="t" r="r" b="b"/>
            <a:pathLst>
              <a:path w="3719195">
                <a:moveTo>
                  <a:pt x="0" y="0"/>
                </a:moveTo>
                <a:lnTo>
                  <a:pt x="3719144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5D836B-5E41-34D5-89A0-AE4007CDD04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000989E-4671-ADE2-F533-E4673D2ED04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843AF34-BD8F-EAC9-1E83-8FC247670FC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</a:t>
            </a:fld>
            <a:r>
              <a:rPr spc="-10" dirty="0"/>
              <a:t>/31</a:t>
            </a:r>
          </a:p>
        </p:txBody>
      </p:sp>
      <p:pic>
        <p:nvPicPr>
          <p:cNvPr id="11" name="Image 10" descr="Une image contenant texte, diagramm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D7AFF997-0836-3AA9-A32F-69643861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4" y="905133"/>
            <a:ext cx="4129809" cy="22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0006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447" y="-43587"/>
            <a:ext cx="25139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47700" algn="l"/>
                <a:tab pos="2343150" algn="l"/>
              </a:tabLst>
            </a:pP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5A5A79"/>
                </a:solidFill>
                <a:latin typeface="Arial"/>
                <a:cs typeface="Arial"/>
              </a:rPr>
              <a:t>	</a:t>
            </a:r>
            <a:r>
              <a:rPr sz="2450" i="1" spc="310" dirty="0">
                <a:solidFill>
                  <a:srgbClr val="FF7171"/>
                </a:solidFill>
                <a:latin typeface="Arial"/>
                <a:cs typeface="Arial"/>
              </a:rPr>
              <a:t>•</a:t>
            </a:r>
            <a:r>
              <a:rPr sz="2450" i="1" dirty="0">
                <a:solidFill>
                  <a:srgbClr val="FF7171"/>
                </a:solidFill>
                <a:latin typeface="Arial"/>
                <a:cs typeface="Arial"/>
              </a:rPr>
              <a:t>	</a:t>
            </a:r>
            <a:r>
              <a:rPr sz="2450" i="1" spc="320" dirty="0">
                <a:solidFill>
                  <a:srgbClr val="5A5A79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6123" y="177622"/>
            <a:ext cx="1612900" cy="50800"/>
          </a:xfrm>
          <a:custGeom>
            <a:avLst/>
            <a:gdLst/>
            <a:ahLst/>
            <a:cxnLst/>
            <a:rect l="l" t="t" r="r" b="b"/>
            <a:pathLst>
              <a:path w="1612900" h="50800">
                <a:moveTo>
                  <a:pt x="1612823" y="0"/>
                </a:moveTo>
                <a:lnTo>
                  <a:pt x="0" y="0"/>
                </a:lnTo>
                <a:lnTo>
                  <a:pt x="0" y="50609"/>
                </a:lnTo>
                <a:lnTo>
                  <a:pt x="1612823" y="50609"/>
                </a:lnTo>
                <a:lnTo>
                  <a:pt x="1612823" y="0"/>
                </a:lnTo>
                <a:close/>
              </a:path>
            </a:pathLst>
          </a:custGeom>
          <a:solidFill>
            <a:srgbClr val="5A5A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Définition</a:t>
            </a:r>
            <a:r>
              <a:rPr spc="10" dirty="0"/>
              <a:t> </a:t>
            </a:r>
            <a:r>
              <a:rPr dirty="0"/>
              <a:t>:</a:t>
            </a:r>
            <a:r>
              <a:rPr spc="140" dirty="0"/>
              <a:t> </a:t>
            </a:r>
            <a:r>
              <a:rPr dirty="0"/>
              <a:t>ELT</a:t>
            </a:r>
            <a:r>
              <a:rPr spc="15" dirty="0"/>
              <a:t> </a:t>
            </a:r>
            <a:r>
              <a:rPr spc="-10" dirty="0"/>
              <a:t>(Extract–Load–Transform)</a:t>
            </a:r>
          </a:p>
        </p:txBody>
      </p:sp>
      <p:sp>
        <p:nvSpPr>
          <p:cNvPr id="5" name="object 5"/>
          <p:cNvSpPr/>
          <p:nvPr/>
        </p:nvSpPr>
        <p:spPr>
          <a:xfrm>
            <a:off x="230987" y="778383"/>
            <a:ext cx="3703320" cy="0"/>
          </a:xfrm>
          <a:custGeom>
            <a:avLst/>
            <a:gdLst/>
            <a:ahLst/>
            <a:cxnLst/>
            <a:rect l="l" t="t" r="r" b="b"/>
            <a:pathLst>
              <a:path w="3703320">
                <a:moveTo>
                  <a:pt x="0" y="0"/>
                </a:moveTo>
                <a:lnTo>
                  <a:pt x="3702748" y="0"/>
                </a:lnTo>
              </a:path>
            </a:pathLst>
          </a:custGeom>
          <a:ln w="12649">
            <a:solidFill>
              <a:srgbClr val="5A5A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239" y="1058053"/>
            <a:ext cx="4160664" cy="189725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266700">
              <a:lnSpc>
                <a:spcPct val="102600"/>
              </a:lnSpc>
              <a:spcBef>
                <a:spcPts val="55"/>
              </a:spcBef>
            </a:pPr>
            <a:r>
              <a:rPr sz="1100" b="1" dirty="0">
                <a:latin typeface="Arial"/>
                <a:cs typeface="Arial"/>
              </a:rPr>
              <a:t>Principe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chargement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brut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dans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plate-</a:t>
            </a:r>
            <a:r>
              <a:rPr sz="1100" dirty="0">
                <a:latin typeface="Arial MT"/>
                <a:cs typeface="Arial MT"/>
              </a:rPr>
              <a:t>forme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analytique, transformations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i="1" spc="-10" dirty="0">
                <a:latin typeface="Arial"/>
                <a:cs typeface="Arial"/>
              </a:rPr>
              <a:t>in-database</a:t>
            </a:r>
            <a:r>
              <a:rPr sz="1100" spc="-10" dirty="0">
                <a:latin typeface="Arial MT"/>
                <a:cs typeface="Arial MT"/>
              </a:rPr>
              <a:t>.</a:t>
            </a:r>
            <a:endParaRPr sz="1100" dirty="0">
              <a:latin typeface="Arial MT"/>
              <a:cs typeface="Arial MT"/>
            </a:endParaRPr>
          </a:p>
          <a:p>
            <a:pPr marL="313055" indent="-136525">
              <a:lnSpc>
                <a:spcPct val="100000"/>
              </a:lnSpc>
              <a:spcBef>
                <a:spcPts val="400"/>
              </a:spcBef>
              <a:buClr>
                <a:srgbClr val="5A5A79"/>
              </a:buClr>
              <a:buFont typeface="Arial"/>
              <a:buChar char="•"/>
              <a:tabLst>
                <a:tab pos="313055" algn="l"/>
              </a:tabLst>
            </a:pPr>
            <a:r>
              <a:rPr sz="1100" b="1" dirty="0">
                <a:latin typeface="Arial"/>
                <a:cs typeface="Arial"/>
              </a:rPr>
              <a:t>Implications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 MT"/>
                <a:cs typeface="Arial MT"/>
              </a:rPr>
              <a:t>exploite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scalabilité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0070C0"/>
                </a:solidFill>
                <a:latin typeface="Arial MT"/>
                <a:cs typeface="Arial MT"/>
              </a:rPr>
              <a:t>MPP</a:t>
            </a:r>
            <a:r>
              <a:rPr sz="1100" spc="-10" dirty="0">
                <a:latin typeface="Arial MT"/>
                <a:cs typeface="Arial MT"/>
              </a:rPr>
              <a:t>/Cloud.</a:t>
            </a:r>
            <a:endParaRPr sz="1100" dirty="0">
              <a:latin typeface="Arial MT"/>
              <a:cs typeface="Arial MT"/>
            </a:endParaRPr>
          </a:p>
          <a:p>
            <a:pPr marL="313055" indent="-136525">
              <a:lnSpc>
                <a:spcPct val="100000"/>
              </a:lnSpc>
              <a:spcBef>
                <a:spcPts val="405"/>
              </a:spcBef>
              <a:buClr>
                <a:srgbClr val="5A5A79"/>
              </a:buClr>
              <a:buFont typeface="Arial"/>
              <a:buChar char="•"/>
              <a:tabLst>
                <a:tab pos="313055" algn="l"/>
              </a:tabLst>
            </a:pPr>
            <a:r>
              <a:rPr sz="1100" spc="-20" dirty="0">
                <a:latin typeface="Arial MT"/>
                <a:cs typeface="Arial MT"/>
              </a:rPr>
              <a:t>Favorise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</a:t>
            </a:r>
            <a:r>
              <a:rPr sz="1100" spc="-10" dirty="0">
                <a:latin typeface="Arial MT"/>
                <a:cs typeface="Arial MT"/>
              </a:rPr>
              <a:t> schéma-</a:t>
            </a:r>
            <a:r>
              <a:rPr sz="1100" spc="-10" dirty="0">
                <a:solidFill>
                  <a:srgbClr val="C00000"/>
                </a:solidFill>
                <a:latin typeface="Arial MT"/>
                <a:cs typeface="Arial MT"/>
              </a:rPr>
              <a:t>on-</a:t>
            </a:r>
            <a:r>
              <a:rPr sz="1100" dirty="0">
                <a:solidFill>
                  <a:srgbClr val="C00000"/>
                </a:solidFill>
                <a:latin typeface="Arial MT"/>
                <a:cs typeface="Arial MT"/>
              </a:rPr>
              <a:t>read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(lacs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données).</a:t>
            </a:r>
            <a:endParaRPr sz="1100" dirty="0">
              <a:latin typeface="Arial MT"/>
              <a:cs typeface="Arial MT"/>
            </a:endParaRPr>
          </a:p>
          <a:p>
            <a:pPr marL="312420" marR="30480" indent="-136525">
              <a:lnSpc>
                <a:spcPct val="102600"/>
              </a:lnSpc>
              <a:spcBef>
                <a:spcPts val="36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sz="1100" b="1" dirty="0">
                <a:latin typeface="Arial"/>
                <a:cs typeface="Arial"/>
              </a:rPr>
              <a:t>Quand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?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 MT"/>
                <a:cs typeface="Arial MT"/>
              </a:rPr>
              <a:t>volumes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élevés,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besoin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d’agilité,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coûts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optimisés 	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Cloud.</a:t>
            </a:r>
            <a:endParaRPr lang="fr-FR" sz="1100" spc="-10" dirty="0">
              <a:latin typeface="Arial MT"/>
              <a:cs typeface="Arial MT"/>
            </a:endParaRPr>
          </a:p>
          <a:p>
            <a:pPr marL="312420" marR="30480" indent="-136525">
              <a:lnSpc>
                <a:spcPct val="102600"/>
              </a:lnSpc>
              <a:spcBef>
                <a:spcPts val="36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endParaRPr lang="fr-FR" sz="1100" spc="-10" dirty="0">
              <a:latin typeface="Arial MT"/>
              <a:cs typeface="Arial MT"/>
            </a:endParaRPr>
          </a:p>
          <a:p>
            <a:pPr marL="312420" marR="30480" indent="-136525">
              <a:lnSpc>
                <a:spcPct val="102600"/>
              </a:lnSpc>
              <a:spcBef>
                <a:spcPts val="36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lang="fr-FR" sz="800" dirty="0">
                <a:solidFill>
                  <a:srgbClr val="0070C0"/>
                </a:solidFill>
              </a:rPr>
              <a:t>a</a:t>
            </a:r>
            <a:r>
              <a:rPr lang="fr-FR" sz="800" dirty="0"/>
              <a:t>rchitecture où plusieurs processeurs travaillent en parallèle pour exécuter des requêtes sur de très gros volumes de données.</a:t>
            </a:r>
            <a:endParaRPr lang="fr-FR" sz="1100" spc="-10" dirty="0">
              <a:latin typeface="Arial MT"/>
              <a:cs typeface="Arial MT"/>
            </a:endParaRPr>
          </a:p>
          <a:p>
            <a:pPr marL="312420" marR="30480" indent="-136525">
              <a:lnSpc>
                <a:spcPct val="102600"/>
              </a:lnSpc>
              <a:spcBef>
                <a:spcPts val="365"/>
              </a:spcBef>
              <a:buClr>
                <a:srgbClr val="5A5A79"/>
              </a:buClr>
              <a:buFont typeface="Arial"/>
              <a:buChar char="•"/>
              <a:tabLst>
                <a:tab pos="314960" algn="l"/>
              </a:tabLst>
            </a:pPr>
            <a:r>
              <a:rPr lang="fr-FR" sz="800" dirty="0">
                <a:solidFill>
                  <a:srgbClr val="C00000"/>
                </a:solidFill>
              </a:rPr>
              <a:t>L</a:t>
            </a:r>
            <a:r>
              <a:rPr lang="fr-FR" sz="800" dirty="0"/>
              <a:t>es données sont stockées telles quelles (brutes, non structurées).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2025</a:t>
            </a:r>
            <a:r>
              <a:rPr spc="75" dirty="0"/>
              <a:t> </a:t>
            </a:r>
            <a:r>
              <a:rPr spc="-25" dirty="0"/>
              <a:t>NOVATIEL.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Introduction</a:t>
            </a:r>
            <a:r>
              <a:rPr spc="-30" dirty="0"/>
              <a:t> </a:t>
            </a:r>
            <a:r>
              <a:rPr dirty="0"/>
              <a:t>à,[0.5em]</a:t>
            </a:r>
            <a:r>
              <a:rPr spc="-25" dirty="0"/>
              <a:t> </a:t>
            </a:r>
            <a:r>
              <a:rPr dirty="0"/>
              <a:t>l’ETL</a:t>
            </a:r>
            <a:r>
              <a:rPr spc="-30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spc="-20" dirty="0"/>
              <a:t>l’ELT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</a:t>
            </a:fld>
            <a:r>
              <a:rPr spc="-10" dirty="0"/>
              <a:t>/31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1649</Words>
  <Application>Microsoft Office PowerPoint</Application>
  <PresentationFormat>Personnalisé</PresentationFormat>
  <Paragraphs>245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Aptos</vt:lpstr>
      <vt:lpstr>Arial</vt:lpstr>
      <vt:lpstr>Arial MT</vt:lpstr>
      <vt:lpstr>Courier New</vt:lpstr>
      <vt:lpstr>Lucida Sans Unicode</vt:lpstr>
      <vt:lpstr>Times New Roman</vt:lpstr>
      <vt:lpstr>Wingdings</vt:lpstr>
      <vt:lpstr>Office Theme</vt:lpstr>
      <vt:lpstr>Présentation PowerPoint</vt:lpstr>
      <vt:lpstr>Présentation PowerPoint</vt:lpstr>
      <vt:lpstr>Objectifs du cours</vt:lpstr>
      <vt:lpstr>Présentation PowerPoint</vt:lpstr>
      <vt:lpstr>Pourquoi avons-nous besoin de l'ETL/ELT ?</vt:lpstr>
      <vt:lpstr>Pourquoi avons-nous besoin de l'ETL/ELT ?</vt:lpstr>
      <vt:lpstr>Définition : ETL (Extract–Transform–Load)</vt:lpstr>
      <vt:lpstr>Comprendre l'ETL par l'analogie</vt:lpstr>
      <vt:lpstr>Définition : ELT (Extract–Load–Transform)</vt:lpstr>
      <vt:lpstr>Comprendre l’ELT par l'analogie</vt:lpstr>
      <vt:lpstr>Le Pipeline de Données dans l'Écosystème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Administrateur</dc:creator>
  <cp:lastModifiedBy>Houcine  HAMANA</cp:lastModifiedBy>
  <cp:revision>1</cp:revision>
  <dcterms:created xsi:type="dcterms:W3CDTF">2025-10-07T13:02:57Z</dcterms:created>
  <dcterms:modified xsi:type="dcterms:W3CDTF">2026-01-22T15:13:04Z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2025-10-07T00:00:00Z</vt:filetime>
  </property>
  <property fmtid="{D5CDD505-2E9C-101B-9397-08002B2CF9AE}" pid="5" name="PTEX.Fullbanner">
    <vt:lpwstr>This is pdfTeX, Version 3.141592653-2.6-1.40.27 (TeX Live 2025) kpathsea version 6.4.1</vt:lpwstr>
  </property>
  <property fmtid="{D5CDD505-2E9C-101B-9397-08002B2CF9AE}" pid="6" name="Producer">
    <vt:lpwstr>pdfTeX-1.40.27</vt:lpwstr>
  </property>
</Properties>
</file>